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A87CF5-48F2-4272-AAE7-64070B15390C}" type="datetimeFigureOut">
              <a:rPr lang="en-CA" smtClean="0"/>
              <a:t>29/03/2016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7AD8A-90AE-4CC0-88D7-2B8050B032AE}" type="slidenum">
              <a:rPr lang="en-CA" smtClean="0"/>
              <a:t>‹#›</a:t>
            </a:fld>
            <a:endParaRPr lang="en-CA"/>
          </a:p>
        </p:txBody>
      </p:sp>
    </p:spTree>
    <p:extLst>
      <p:ext uri="{BB962C8B-B14F-4D97-AF65-F5344CB8AC3E}">
        <p14:creationId xmlns:p14="http://schemas.microsoft.com/office/powerpoint/2010/main" val="2647641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B07AD8A-90AE-4CC0-88D7-2B8050B032AE}" type="slidenum">
              <a:rPr lang="en-CA" smtClean="0"/>
              <a:t>5</a:t>
            </a:fld>
            <a:endParaRPr lang="en-CA"/>
          </a:p>
        </p:txBody>
      </p:sp>
    </p:spTree>
    <p:extLst>
      <p:ext uri="{BB962C8B-B14F-4D97-AF65-F5344CB8AC3E}">
        <p14:creationId xmlns:p14="http://schemas.microsoft.com/office/powerpoint/2010/main" val="1816626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8B39EF5-2F32-4E68-9F10-E8F3500DAD34}"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413642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8B39EF5-2F32-4E68-9F10-E8F3500DAD34}"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2035843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8B39EF5-2F32-4E68-9F10-E8F3500DAD34}"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306428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8B39EF5-2F32-4E68-9F10-E8F3500DAD34}"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1756763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B39EF5-2F32-4E68-9F10-E8F3500DAD34}"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187837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8B39EF5-2F32-4E68-9F10-E8F3500DAD34}" type="datetimeFigureOut">
              <a:rPr lang="en-CA" smtClean="0"/>
              <a:t>29/03/2016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4185792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8B39EF5-2F32-4E68-9F10-E8F3500DAD34}" type="datetimeFigureOut">
              <a:rPr lang="en-CA" smtClean="0"/>
              <a:t>29/03/2016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34011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8B39EF5-2F32-4E68-9F10-E8F3500DAD34}" type="datetimeFigureOut">
              <a:rPr lang="en-CA" smtClean="0"/>
              <a:t>29/03/2016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76465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39EF5-2F32-4E68-9F10-E8F3500DAD34}" type="datetimeFigureOut">
              <a:rPr lang="en-CA" smtClean="0"/>
              <a:t>29/03/2016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42705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39EF5-2F32-4E68-9F10-E8F3500DAD34}" type="datetimeFigureOut">
              <a:rPr lang="en-CA" smtClean="0"/>
              <a:t>29/03/2016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50181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39EF5-2F32-4E68-9F10-E8F3500DAD34}" type="datetimeFigureOut">
              <a:rPr lang="en-CA" smtClean="0"/>
              <a:t>29/03/2016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0F4D92-01D2-4EE0-B6C9-8446503EEBB9}" type="slidenum">
              <a:rPr lang="en-CA" smtClean="0"/>
              <a:t>‹#›</a:t>
            </a:fld>
            <a:endParaRPr lang="en-CA"/>
          </a:p>
        </p:txBody>
      </p:sp>
    </p:spTree>
    <p:extLst>
      <p:ext uri="{BB962C8B-B14F-4D97-AF65-F5344CB8AC3E}">
        <p14:creationId xmlns:p14="http://schemas.microsoft.com/office/powerpoint/2010/main" val="187354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39EF5-2F32-4E68-9F10-E8F3500DAD34}" type="datetimeFigureOut">
              <a:rPr lang="en-CA" smtClean="0"/>
              <a:t>29/03/2016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F4D92-01D2-4EE0-B6C9-8446503EEBB9}" type="slidenum">
              <a:rPr lang="en-CA" smtClean="0"/>
              <a:t>‹#›</a:t>
            </a:fld>
            <a:endParaRPr lang="en-CA"/>
          </a:p>
        </p:txBody>
      </p:sp>
    </p:spTree>
    <p:extLst>
      <p:ext uri="{BB962C8B-B14F-4D97-AF65-F5344CB8AC3E}">
        <p14:creationId xmlns:p14="http://schemas.microsoft.com/office/powerpoint/2010/main" val="3670811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6jIVOgvZ6Ig" TargetMode="External"/><Relationship Id="rId2" Type="http://schemas.openxmlformats.org/officeDocument/2006/relationships/hyperlink" Target="https://www.youtube.com/watch?v=e31TWnpd8hA" TargetMode="External"/><Relationship Id="rId1" Type="http://schemas.openxmlformats.org/officeDocument/2006/relationships/slideLayout" Target="../slideLayouts/slideLayout2.xml"/><Relationship Id="rId4" Type="http://schemas.openxmlformats.org/officeDocument/2006/relationships/hyperlink" Target="https://www.youtube.com/watch?v=evtEDIQSwvc"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bt74FoAdjF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Chapter Two</a:t>
            </a:r>
            <a:endParaRPr lang="en-CA" dirty="0"/>
          </a:p>
        </p:txBody>
      </p:sp>
      <p:sp>
        <p:nvSpPr>
          <p:cNvPr id="3" name="Subtitle 2"/>
          <p:cNvSpPr>
            <a:spLocks noGrp="1"/>
          </p:cNvSpPr>
          <p:nvPr>
            <p:ph type="subTitle" idx="1"/>
          </p:nvPr>
        </p:nvSpPr>
        <p:spPr/>
        <p:txBody>
          <a:bodyPr>
            <a:normAutofit fontScale="77500" lnSpcReduction="20000"/>
          </a:bodyPr>
          <a:lstStyle/>
          <a:p>
            <a:r>
              <a:rPr lang="en-CA" dirty="0" smtClean="0"/>
              <a:t>The six primary reasons for</a:t>
            </a:r>
          </a:p>
          <a:p>
            <a:r>
              <a:rPr lang="en-CA" dirty="0" smtClean="0"/>
              <a:t>The Confederation of </a:t>
            </a:r>
            <a:r>
              <a:rPr lang="en-CA" dirty="0" smtClean="0"/>
              <a:t>Canada</a:t>
            </a:r>
          </a:p>
          <a:p>
            <a:r>
              <a:rPr lang="en-CA" dirty="0" smtClean="0"/>
              <a:t>Argue whether or not Confederation was beneficial to all regions </a:t>
            </a:r>
            <a:r>
              <a:rPr lang="en-CA" smtClean="0"/>
              <a:t>and peoples of </a:t>
            </a:r>
            <a:r>
              <a:rPr lang="en-CA" dirty="0" smtClean="0"/>
              <a:t>Canada.</a:t>
            </a:r>
            <a:endParaRPr lang="en-CA" dirty="0"/>
          </a:p>
        </p:txBody>
      </p:sp>
    </p:spTree>
    <p:extLst>
      <p:ext uri="{BB962C8B-B14F-4D97-AF65-F5344CB8AC3E}">
        <p14:creationId xmlns:p14="http://schemas.microsoft.com/office/powerpoint/2010/main" val="3036693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Railway Connection</a:t>
            </a:r>
            <a:endParaRPr lang="en-CA" dirty="0"/>
          </a:p>
        </p:txBody>
      </p:sp>
      <p:sp>
        <p:nvSpPr>
          <p:cNvPr id="3" name="Content Placeholder 2"/>
          <p:cNvSpPr>
            <a:spLocks noGrp="1"/>
          </p:cNvSpPr>
          <p:nvPr>
            <p:ph idx="1"/>
          </p:nvPr>
        </p:nvSpPr>
        <p:spPr>
          <a:xfrm>
            <a:off x="457200" y="1268760"/>
            <a:ext cx="8229600" cy="5589240"/>
          </a:xfrm>
        </p:spPr>
        <p:txBody>
          <a:bodyPr>
            <a:normAutofit fontScale="55000" lnSpcReduction="20000"/>
          </a:bodyPr>
          <a:lstStyle/>
          <a:p>
            <a:r>
              <a:rPr lang="en-US" dirty="0" smtClean="0"/>
              <a:t>If the Colonies of British North America were going to trade amongst themselves then they needed to be connected to each other. In the 1800’s that meant railways. </a:t>
            </a:r>
          </a:p>
          <a:p>
            <a:r>
              <a:rPr lang="en-US" dirty="0" smtClean="0"/>
              <a:t>Unfortunately by 1850 BNA had only 106 kilometers of Rail track. Most of the Railways went to the USA. The colonists needed there own rail system.</a:t>
            </a:r>
          </a:p>
          <a:p>
            <a:r>
              <a:rPr lang="en-US" dirty="0" smtClean="0"/>
              <a:t>3570 kilometers of rail was added to the BNA lines between 1850 and 1867. </a:t>
            </a:r>
          </a:p>
          <a:p>
            <a:r>
              <a:rPr lang="en-US" dirty="0" smtClean="0"/>
              <a:t>The biggest railway project of this period was the </a:t>
            </a:r>
            <a:r>
              <a:rPr lang="en-US" b="1" dirty="0" smtClean="0"/>
              <a:t>Grand Trunk Railway</a:t>
            </a:r>
            <a:r>
              <a:rPr lang="en-US" dirty="0" smtClean="0"/>
              <a:t>. This was meant to be an all British route that would link the colonies from </a:t>
            </a:r>
            <a:r>
              <a:rPr lang="en-US" b="1" dirty="0" smtClean="0"/>
              <a:t>Canada West </a:t>
            </a:r>
            <a:r>
              <a:rPr lang="en-US" dirty="0" smtClean="0"/>
              <a:t>to the </a:t>
            </a:r>
            <a:r>
              <a:rPr lang="en-US" b="1" dirty="0" smtClean="0"/>
              <a:t>Atlantic Ocean </a:t>
            </a:r>
            <a:r>
              <a:rPr lang="en-US" dirty="0" smtClean="0"/>
              <a:t>at the port of </a:t>
            </a:r>
            <a:r>
              <a:rPr lang="en-US" b="1" dirty="0" smtClean="0"/>
              <a:t>Halifax. </a:t>
            </a:r>
          </a:p>
          <a:p>
            <a:r>
              <a:rPr lang="en-US" dirty="0" smtClean="0"/>
              <a:t>However by 1860 the </a:t>
            </a:r>
            <a:r>
              <a:rPr lang="en-US" b="1" dirty="0" smtClean="0"/>
              <a:t>Grand Trunk </a:t>
            </a:r>
            <a:r>
              <a:rPr lang="en-US" dirty="0" smtClean="0"/>
              <a:t>had only reached </a:t>
            </a:r>
            <a:r>
              <a:rPr lang="en-US" dirty="0" err="1" smtClean="0"/>
              <a:t>Riviere</a:t>
            </a:r>
            <a:r>
              <a:rPr lang="en-US" dirty="0" smtClean="0"/>
              <a:t> du Loup in </a:t>
            </a:r>
            <a:r>
              <a:rPr lang="en-US" b="1" dirty="0" smtClean="0"/>
              <a:t>Quebec</a:t>
            </a:r>
            <a:r>
              <a:rPr lang="en-US" dirty="0" smtClean="0"/>
              <a:t>, was running out of money and on the verge of bankruptcy.</a:t>
            </a:r>
          </a:p>
          <a:p>
            <a:r>
              <a:rPr lang="en-US" dirty="0" smtClean="0"/>
              <a:t>People began to suggest that the only way the </a:t>
            </a:r>
            <a:r>
              <a:rPr lang="en-US" b="1" dirty="0" smtClean="0"/>
              <a:t>Grand Trunk </a:t>
            </a:r>
            <a:r>
              <a:rPr lang="en-US" dirty="0" smtClean="0"/>
              <a:t>could reach Halifax would be if the colonies were united and the expense of the railway shared. There was even talk of extending the railway across the entire continent from the </a:t>
            </a:r>
            <a:r>
              <a:rPr lang="en-US" b="1" dirty="0" smtClean="0"/>
              <a:t>Atlantic Ocean </a:t>
            </a:r>
            <a:r>
              <a:rPr lang="en-US" dirty="0" smtClean="0"/>
              <a:t>to the </a:t>
            </a:r>
            <a:r>
              <a:rPr lang="en-US" b="1" dirty="0" smtClean="0"/>
              <a:t>Pacific Ocean </a:t>
            </a:r>
            <a:r>
              <a:rPr lang="en-US" dirty="0" smtClean="0"/>
              <a:t>in </a:t>
            </a:r>
            <a:r>
              <a:rPr lang="en-US" b="1" dirty="0" smtClean="0"/>
              <a:t>BC. </a:t>
            </a:r>
          </a:p>
          <a:p>
            <a:r>
              <a:rPr lang="en-US" dirty="0" smtClean="0"/>
              <a:t>If the rest of the BNA colonies were not connected to the </a:t>
            </a:r>
            <a:r>
              <a:rPr lang="en-US" b="1" dirty="0" smtClean="0"/>
              <a:t>Maritime</a:t>
            </a:r>
            <a:r>
              <a:rPr lang="en-US" dirty="0" smtClean="0"/>
              <a:t> colonies, then the BNA colonies were at significant risk if the US decided to attack. </a:t>
            </a:r>
          </a:p>
          <a:p>
            <a:r>
              <a:rPr lang="en-US" dirty="0" smtClean="0"/>
              <a:t>If the USA decided to attack Canada during the winter, ice would have blocked the </a:t>
            </a:r>
            <a:r>
              <a:rPr lang="en-US" b="1" dirty="0" smtClean="0"/>
              <a:t>St. Lawrence River </a:t>
            </a:r>
            <a:r>
              <a:rPr lang="en-US" dirty="0" smtClean="0"/>
              <a:t>and British troops would have to travel through American territory by rail in order to defend the </a:t>
            </a:r>
            <a:r>
              <a:rPr lang="en-US" b="1" dirty="0" smtClean="0"/>
              <a:t>Maritim</a:t>
            </a:r>
            <a:r>
              <a:rPr lang="en-US" dirty="0" smtClean="0"/>
              <a:t>e provinces .</a:t>
            </a:r>
          </a:p>
          <a:p>
            <a:r>
              <a:rPr lang="en-US" dirty="0" smtClean="0"/>
              <a:t>This desire to trade internally combined with significant defense issues contributed to both the building of Canada’s rail system and the push for Confederation</a:t>
            </a:r>
            <a:endParaRPr lang="en-CA" dirty="0"/>
          </a:p>
        </p:txBody>
      </p:sp>
    </p:spTree>
    <p:extLst>
      <p:ext uri="{BB962C8B-B14F-4D97-AF65-F5344CB8AC3E}">
        <p14:creationId xmlns:p14="http://schemas.microsoft.com/office/powerpoint/2010/main" val="265988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Little Englanders </a:t>
            </a:r>
            <a:br>
              <a:rPr lang="en-CA" dirty="0" smtClean="0"/>
            </a:br>
            <a:r>
              <a:rPr lang="en-CA" dirty="0" smtClean="0"/>
              <a:t>A Shift in British Attitudes</a:t>
            </a:r>
            <a:endParaRPr lang="en-CA" dirty="0"/>
          </a:p>
        </p:txBody>
      </p:sp>
      <p:sp>
        <p:nvSpPr>
          <p:cNvPr id="3" name="Content Placeholder 2"/>
          <p:cNvSpPr>
            <a:spLocks noGrp="1"/>
          </p:cNvSpPr>
          <p:nvPr>
            <p:ph idx="1"/>
          </p:nvPr>
        </p:nvSpPr>
        <p:spPr/>
        <p:txBody>
          <a:bodyPr/>
          <a:lstStyle/>
          <a:p>
            <a:r>
              <a:rPr lang="en-CA" dirty="0" smtClean="0"/>
              <a:t>The </a:t>
            </a:r>
            <a:r>
              <a:rPr lang="en-CA" b="1" dirty="0" smtClean="0"/>
              <a:t>Little Englanders </a:t>
            </a:r>
            <a:r>
              <a:rPr lang="en-CA" dirty="0" smtClean="0"/>
              <a:t>were a small but fairly loud group who believed that the colonies were a massive burden to the British people. </a:t>
            </a:r>
          </a:p>
          <a:p>
            <a:r>
              <a:rPr lang="en-CA" dirty="0" smtClean="0"/>
              <a:t>The Colonies were expensive, especially the defence of the Colonies. </a:t>
            </a:r>
          </a:p>
          <a:p>
            <a:r>
              <a:rPr lang="en-CA" dirty="0" smtClean="0"/>
              <a:t>The </a:t>
            </a:r>
            <a:r>
              <a:rPr lang="en-CA" b="1" dirty="0" smtClean="0"/>
              <a:t>Little Englanders </a:t>
            </a:r>
            <a:r>
              <a:rPr lang="en-CA" dirty="0" smtClean="0"/>
              <a:t>believed it was time for Britain's colonies to pay their own way as independent nations.</a:t>
            </a:r>
            <a:endParaRPr lang="en-CA" dirty="0"/>
          </a:p>
        </p:txBody>
      </p:sp>
    </p:spTree>
    <p:extLst>
      <p:ext uri="{BB962C8B-B14F-4D97-AF65-F5344CB8AC3E}">
        <p14:creationId xmlns:p14="http://schemas.microsoft.com/office/powerpoint/2010/main" val="392996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Little Englanders and Confederation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people in Britain agreed with the Little Englanders.</a:t>
            </a:r>
          </a:p>
          <a:p>
            <a:r>
              <a:rPr lang="en-US" dirty="0" smtClean="0"/>
              <a:t>This movement was poorly timed from the perspective of the BNA colonies. </a:t>
            </a:r>
          </a:p>
          <a:p>
            <a:r>
              <a:rPr lang="en-US" dirty="0" smtClean="0"/>
              <a:t>The movement came at the same time as the </a:t>
            </a:r>
            <a:r>
              <a:rPr lang="en-US" dirty="0" err="1" smtClean="0"/>
              <a:t>Fenians</a:t>
            </a:r>
            <a:r>
              <a:rPr lang="en-US" dirty="0" smtClean="0"/>
              <a:t> were raiding the borders of BNA and the Americans were making moves to expand westward.</a:t>
            </a:r>
          </a:p>
          <a:p>
            <a:r>
              <a:rPr lang="en-US" dirty="0" smtClean="0"/>
              <a:t>The Little Englander movement is credited with helping to push the BNA colonies towards confederation.</a:t>
            </a:r>
            <a:endParaRPr lang="en-US" dirty="0"/>
          </a:p>
        </p:txBody>
      </p:sp>
    </p:spTree>
    <p:extLst>
      <p:ext uri="{BB962C8B-B14F-4D97-AF65-F5344CB8AC3E}">
        <p14:creationId xmlns:p14="http://schemas.microsoft.com/office/powerpoint/2010/main" val="250149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Deadlock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1860 the party in power (the government) and the opposition (second largest party in government) were so evenly matched that it became very difficult to actually pass laws or move bills through the assembly. </a:t>
            </a:r>
          </a:p>
          <a:p>
            <a:r>
              <a:rPr lang="en-US" dirty="0" smtClean="0"/>
              <a:t>The balance between the two parties had created </a:t>
            </a:r>
            <a:r>
              <a:rPr lang="en-US" b="1" dirty="0" smtClean="0"/>
              <a:t>political deadlock.</a:t>
            </a:r>
          </a:p>
          <a:p>
            <a:r>
              <a:rPr lang="en-US" dirty="0" smtClean="0"/>
              <a:t>This was the result of how seats in the Assembly were distributed when Upper and Lower Canada were united in 1841.</a:t>
            </a:r>
          </a:p>
          <a:p>
            <a:r>
              <a:rPr lang="en-US" dirty="0" smtClean="0"/>
              <a:t>Initially both Upper and Lower Canada were given the same number of seats.</a:t>
            </a:r>
          </a:p>
          <a:p>
            <a:r>
              <a:rPr lang="en-US" dirty="0" smtClean="0"/>
              <a:t>This was unfair (in a democratic sense) as Canada East had a larger population than Canada West. </a:t>
            </a:r>
          </a:p>
          <a:p>
            <a:r>
              <a:rPr lang="en-US" dirty="0" smtClean="0"/>
              <a:t>Canada East demanded that it receive more seats because it had a larger population. This distribution of power is known as </a:t>
            </a:r>
            <a:r>
              <a:rPr lang="en-US" b="1" dirty="0" smtClean="0"/>
              <a:t>representation by population.</a:t>
            </a:r>
            <a:endParaRPr lang="en-US" b="1" dirty="0"/>
          </a:p>
        </p:txBody>
      </p:sp>
    </p:spTree>
    <p:extLst>
      <p:ext uri="{BB962C8B-B14F-4D97-AF65-F5344CB8AC3E}">
        <p14:creationId xmlns:p14="http://schemas.microsoft.com/office/powerpoint/2010/main" val="2402665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Representation by Population</a:t>
            </a:r>
            <a:br>
              <a:rPr lang="en-US" dirty="0" smtClean="0"/>
            </a:br>
            <a:r>
              <a:rPr lang="en-US" dirty="0" smtClean="0"/>
              <a:t>Canada East vs. Canada West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1861 so many English speaking people had immigrated to </a:t>
            </a:r>
            <a:r>
              <a:rPr lang="en-US" b="1" dirty="0" smtClean="0"/>
              <a:t>Upper Canada </a:t>
            </a:r>
            <a:r>
              <a:rPr lang="en-US" dirty="0" smtClean="0"/>
              <a:t>that they outnumbered the </a:t>
            </a:r>
            <a:r>
              <a:rPr lang="en-US" dirty="0"/>
              <a:t>F</a:t>
            </a:r>
            <a:r>
              <a:rPr lang="en-US" dirty="0" smtClean="0"/>
              <a:t>rench-speaking population by 300 000 and </a:t>
            </a:r>
            <a:r>
              <a:rPr lang="en-US" b="1" dirty="0" smtClean="0"/>
              <a:t>Canada West </a:t>
            </a:r>
            <a:r>
              <a:rPr lang="en-US" dirty="0" smtClean="0"/>
              <a:t>began to demand representation by population and </a:t>
            </a:r>
            <a:r>
              <a:rPr lang="en-US" b="1" dirty="0" smtClean="0"/>
              <a:t>Canada East </a:t>
            </a:r>
            <a:r>
              <a:rPr lang="en-US" dirty="0" smtClean="0"/>
              <a:t>began to protest. The situation had reversed, however the </a:t>
            </a:r>
            <a:r>
              <a:rPr lang="en-US" b="1" dirty="0" smtClean="0"/>
              <a:t>political deadlock </a:t>
            </a:r>
            <a:r>
              <a:rPr lang="en-US" dirty="0" smtClean="0"/>
              <a:t>continued. </a:t>
            </a:r>
          </a:p>
          <a:p>
            <a:r>
              <a:rPr lang="en-US" dirty="0" smtClean="0"/>
              <a:t>There were 12 governments in power between 1849 and 1864. No single government was able to break the deadlock.</a:t>
            </a:r>
            <a:endParaRPr lang="en-US" dirty="0"/>
          </a:p>
        </p:txBody>
      </p:sp>
    </p:spTree>
    <p:extLst>
      <p:ext uri="{BB962C8B-B14F-4D97-AF65-F5344CB8AC3E}">
        <p14:creationId xmlns:p14="http://schemas.microsoft.com/office/powerpoint/2010/main" val="425754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George Brown and the </a:t>
            </a:r>
            <a:br>
              <a:rPr lang="en-US" dirty="0" smtClean="0"/>
            </a:br>
            <a:r>
              <a:rPr lang="en-US" dirty="0" smtClean="0"/>
              <a:t>Coalition Government</a:t>
            </a:r>
            <a:endParaRPr lang="en-US" dirty="0"/>
          </a:p>
        </p:txBody>
      </p:sp>
      <p:sp>
        <p:nvSpPr>
          <p:cNvPr id="3" name="Content Placeholder 2"/>
          <p:cNvSpPr>
            <a:spLocks noGrp="1"/>
          </p:cNvSpPr>
          <p:nvPr>
            <p:ph idx="1"/>
          </p:nvPr>
        </p:nvSpPr>
        <p:spPr>
          <a:xfrm>
            <a:off x="457200" y="1340768"/>
            <a:ext cx="8229600" cy="5400600"/>
          </a:xfrm>
        </p:spPr>
        <p:txBody>
          <a:bodyPr>
            <a:normAutofit fontScale="85000" lnSpcReduction="20000"/>
          </a:bodyPr>
          <a:lstStyle/>
          <a:p>
            <a:r>
              <a:rPr lang="en-US" b="1" dirty="0" smtClean="0"/>
              <a:t>John A. Macdonald’s </a:t>
            </a:r>
            <a:r>
              <a:rPr lang="en-US" dirty="0" smtClean="0"/>
              <a:t>government was defeated by two votes in the June 14, 1864.</a:t>
            </a:r>
          </a:p>
          <a:p>
            <a:r>
              <a:rPr lang="en-US" dirty="0" smtClean="0"/>
              <a:t>Everybody realized that if Macdonald called another election the results would not change the political deadlock. </a:t>
            </a:r>
          </a:p>
          <a:p>
            <a:r>
              <a:rPr lang="en-US" dirty="0" smtClean="0"/>
              <a:t>The leader of a different party the </a:t>
            </a:r>
            <a:r>
              <a:rPr lang="en-US" b="1" dirty="0" smtClean="0"/>
              <a:t>“Clear Grits” </a:t>
            </a:r>
            <a:r>
              <a:rPr lang="en-US" dirty="0" smtClean="0"/>
              <a:t>or </a:t>
            </a:r>
            <a:r>
              <a:rPr lang="en-US" b="1" dirty="0" smtClean="0"/>
              <a:t>Reform Party George Brown </a:t>
            </a:r>
            <a:r>
              <a:rPr lang="en-US" dirty="0" smtClean="0"/>
              <a:t>came up with an idea to solve the deadlock in the Assembly. </a:t>
            </a:r>
          </a:p>
          <a:p>
            <a:r>
              <a:rPr lang="en-US" dirty="0" smtClean="0"/>
              <a:t>Brown suggested a coalition government</a:t>
            </a:r>
          </a:p>
          <a:p>
            <a:r>
              <a:rPr lang="en-US" b="1" dirty="0" smtClean="0"/>
              <a:t>A coalition </a:t>
            </a:r>
            <a:r>
              <a:rPr lang="en-US" dirty="0" smtClean="0"/>
              <a:t>is when different political parties join together to form a government. </a:t>
            </a:r>
          </a:p>
          <a:p>
            <a:r>
              <a:rPr lang="en-US" dirty="0" smtClean="0"/>
              <a:t>Brown said he was willing to cooperate (even with J. A. Macdonald who was his political enemy) in order to settle the problem of the deadlock</a:t>
            </a:r>
            <a:endParaRPr lang="en-US" dirty="0"/>
          </a:p>
        </p:txBody>
      </p:sp>
    </p:spTree>
    <p:extLst>
      <p:ext uri="{BB962C8B-B14F-4D97-AF65-F5344CB8AC3E}">
        <p14:creationId xmlns:p14="http://schemas.microsoft.com/office/powerpoint/2010/main" val="3242436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Coalition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Brown was able to gain the support of enough </a:t>
            </a:r>
            <a:r>
              <a:rPr lang="en-US" b="1" dirty="0" smtClean="0"/>
              <a:t>Grits</a:t>
            </a:r>
            <a:r>
              <a:rPr lang="en-US" dirty="0" smtClean="0"/>
              <a:t> to join Macdonald’s </a:t>
            </a:r>
            <a:r>
              <a:rPr lang="en-US" b="1" dirty="0" smtClean="0"/>
              <a:t>Tories</a:t>
            </a:r>
            <a:r>
              <a:rPr lang="en-US" dirty="0" smtClean="0"/>
              <a:t> to break the political deadlock. </a:t>
            </a:r>
          </a:p>
          <a:p>
            <a:r>
              <a:rPr lang="en-US" dirty="0" smtClean="0"/>
              <a:t>The Coalition planed to confederate all of the British colonies in North America. (a dream of both John A. Macdonald and Lord Durham)</a:t>
            </a:r>
          </a:p>
          <a:p>
            <a:r>
              <a:rPr lang="en-US" dirty="0" smtClean="0"/>
              <a:t>This plan involved giving each </a:t>
            </a:r>
            <a:r>
              <a:rPr lang="en-US" b="1" dirty="0" smtClean="0"/>
              <a:t>province</a:t>
            </a:r>
            <a:r>
              <a:rPr lang="en-US" dirty="0" smtClean="0"/>
              <a:t> its own government to look after local issues and a </a:t>
            </a:r>
            <a:r>
              <a:rPr lang="en-US" b="1" dirty="0" smtClean="0"/>
              <a:t>central</a:t>
            </a:r>
            <a:r>
              <a:rPr lang="en-US" dirty="0" smtClean="0"/>
              <a:t> or </a:t>
            </a:r>
            <a:r>
              <a:rPr lang="en-US" b="1" dirty="0" smtClean="0"/>
              <a:t>Federal</a:t>
            </a:r>
            <a:r>
              <a:rPr lang="en-US" dirty="0" smtClean="0"/>
              <a:t> government based on representation by population to govern all of the provinces. </a:t>
            </a:r>
          </a:p>
          <a:p>
            <a:r>
              <a:rPr lang="en-US" dirty="0" smtClean="0"/>
              <a:t>If that did not work they had a backup plan to break Canada into two provinces (Ontario and Quebec) The two provinces would run their local affairs and a central government based on representation by population would deal with matters that concerned both provinces. They also had provisions to allow other colonies to join later if they desired.</a:t>
            </a:r>
          </a:p>
          <a:p>
            <a:r>
              <a:rPr lang="en-US" dirty="0" smtClean="0"/>
              <a:t>The idea of Confederation was gaining popularity in Canada.</a:t>
            </a:r>
          </a:p>
        </p:txBody>
      </p:sp>
    </p:spTree>
    <p:extLst>
      <p:ext uri="{BB962C8B-B14F-4D97-AF65-F5344CB8AC3E}">
        <p14:creationId xmlns:p14="http://schemas.microsoft.com/office/powerpoint/2010/main" val="4219994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Charlottetown Conference</a:t>
            </a:r>
            <a:br>
              <a:rPr lang="en-US" dirty="0" smtClean="0"/>
            </a:br>
            <a:r>
              <a:rPr lang="en-US" dirty="0" smtClean="0"/>
              <a:t>1864</a:t>
            </a:r>
            <a:endParaRPr lang="en-US" dirty="0"/>
          </a:p>
        </p:txBody>
      </p:sp>
      <p:sp>
        <p:nvSpPr>
          <p:cNvPr id="3" name="Content Placeholder 2"/>
          <p:cNvSpPr>
            <a:spLocks noGrp="1"/>
          </p:cNvSpPr>
          <p:nvPr>
            <p:ph idx="1"/>
          </p:nvPr>
        </p:nvSpPr>
        <p:spPr>
          <a:xfrm>
            <a:off x="457200" y="1600200"/>
            <a:ext cx="8229600" cy="5141168"/>
          </a:xfrm>
        </p:spPr>
        <p:txBody>
          <a:bodyPr>
            <a:normAutofit fontScale="55000" lnSpcReduction="20000"/>
          </a:bodyPr>
          <a:lstStyle/>
          <a:p>
            <a:r>
              <a:rPr lang="en-US" dirty="0" smtClean="0"/>
              <a:t>Politicians from Nova Scotia, New Brunswick and Prince Edward Island were planning to meet in Charlottetown to discuss confederation of the Maritime colonies. </a:t>
            </a:r>
          </a:p>
          <a:p>
            <a:r>
              <a:rPr lang="en-US" dirty="0" smtClean="0"/>
              <a:t>They received a request from the politicians in Upper and Lower Canada to attend and the Maritime colonies agreed.</a:t>
            </a:r>
          </a:p>
          <a:p>
            <a:r>
              <a:rPr lang="en-US" dirty="0" smtClean="0"/>
              <a:t>On August 29 1864 a ship called the </a:t>
            </a:r>
            <a:r>
              <a:rPr lang="en-US" b="1" i="1" dirty="0" smtClean="0"/>
              <a:t>Queen Victoria</a:t>
            </a:r>
            <a:r>
              <a:rPr lang="en-US" dirty="0" smtClean="0"/>
              <a:t> left Quebec city and headed for Charlottetown in Prince Edward Island. On board were a number of important politicians including </a:t>
            </a:r>
            <a:r>
              <a:rPr lang="en-US" b="1" dirty="0" smtClean="0"/>
              <a:t>John A. Macdonald, George Brown, George-Etienne Cartier, Alexander Galt and D’Arcy McGee. </a:t>
            </a:r>
            <a:endParaRPr lang="en-US" b="1" dirty="0"/>
          </a:p>
          <a:p>
            <a:r>
              <a:rPr lang="en-US" dirty="0" smtClean="0"/>
              <a:t>This group had developed a plan to unite all of the BNA colonies and wanted the leaders of the Maritime colonies to hear them out. </a:t>
            </a:r>
          </a:p>
          <a:p>
            <a:r>
              <a:rPr lang="en-US" dirty="0" smtClean="0"/>
              <a:t>They discussed for a week how the Maritime colonies would benefit from a confederation with the rest of the colonies of British North America. </a:t>
            </a:r>
          </a:p>
          <a:p>
            <a:r>
              <a:rPr lang="en-US" dirty="0" smtClean="0"/>
              <a:t>The longer they talked the more persuasive the Maritime colonies found their arguments, the delegates began to be convinced that Confederation could work. At what was apparently an incredible lunch aboard the </a:t>
            </a:r>
            <a:r>
              <a:rPr lang="en-US" b="1" i="1" dirty="0" smtClean="0"/>
              <a:t>Queen Victoria</a:t>
            </a:r>
            <a:r>
              <a:rPr lang="en-US" dirty="0" smtClean="0"/>
              <a:t> the delegates decided that Confederation was a genuine possibility.</a:t>
            </a:r>
          </a:p>
          <a:p>
            <a:r>
              <a:rPr lang="en-US" dirty="0" smtClean="0"/>
              <a:t>The result of the </a:t>
            </a:r>
            <a:r>
              <a:rPr lang="en-US" b="1" dirty="0" smtClean="0"/>
              <a:t>Charlottetown Conference </a:t>
            </a:r>
            <a:r>
              <a:rPr lang="en-US" dirty="0" smtClean="0"/>
              <a:t>was that the Maritime colonies set aside their plan for Confederation and agreed to meet with the Canadians in Quebec City in October.</a:t>
            </a:r>
          </a:p>
        </p:txBody>
      </p:sp>
    </p:spTree>
    <p:extLst>
      <p:ext uri="{BB962C8B-B14F-4D97-AF65-F5344CB8AC3E}">
        <p14:creationId xmlns:p14="http://schemas.microsoft.com/office/powerpoint/2010/main" val="180579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1864</a:t>
            </a:r>
            <a:br>
              <a:rPr lang="en-US" dirty="0" smtClean="0"/>
            </a:br>
            <a:r>
              <a:rPr lang="en-US" dirty="0" smtClean="0"/>
              <a:t>The Quebec Conference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October of 1864 Seven delegates from Prince Edward Island, seven from New Brunswick, five from Nova Scotia met with the twelve delegates from Canada West and Canada East, Newfoundland (not at the Charlottetown Conference) sent two delegates </a:t>
            </a:r>
          </a:p>
          <a:p>
            <a:r>
              <a:rPr lang="en-US" dirty="0" smtClean="0"/>
              <a:t>At the Quebec Conference the delegates agreed that any union must be strong enough not to be broken by any one province. This meant that the central government of a Confederated Canada would have to be stronger than the governments of the provinces.</a:t>
            </a:r>
            <a:endParaRPr lang="en-US" dirty="0"/>
          </a:p>
        </p:txBody>
      </p:sp>
    </p:spTree>
    <p:extLst>
      <p:ext uri="{BB962C8B-B14F-4D97-AF65-F5344CB8AC3E}">
        <p14:creationId xmlns:p14="http://schemas.microsoft.com/office/powerpoint/2010/main" val="2858293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Country</a:t>
            </a:r>
            <a:br>
              <a:rPr lang="en-US" dirty="0" smtClean="0"/>
            </a:br>
            <a:r>
              <a:rPr lang="en-US" dirty="0" smtClean="0"/>
              <a:t>The Seventy-two Resolutions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b="1" dirty="0" smtClean="0"/>
              <a:t>Seventy-two Resolutions </a:t>
            </a:r>
            <a:r>
              <a:rPr lang="en-US" dirty="0" smtClean="0"/>
              <a:t>were designed to provide a framework for a new Canada to function within. </a:t>
            </a:r>
          </a:p>
          <a:p>
            <a:r>
              <a:rPr lang="en-US" dirty="0" smtClean="0"/>
              <a:t>The </a:t>
            </a:r>
            <a:r>
              <a:rPr lang="en-US" b="1" dirty="0" smtClean="0"/>
              <a:t>Seventy-two Resolutions </a:t>
            </a:r>
            <a:r>
              <a:rPr lang="en-US" dirty="0" smtClean="0"/>
              <a:t>answered questions like</a:t>
            </a:r>
          </a:p>
          <a:p>
            <a:r>
              <a:rPr lang="en-US" dirty="0" smtClean="0"/>
              <a:t>How many representatives would each province have? </a:t>
            </a:r>
          </a:p>
          <a:p>
            <a:r>
              <a:rPr lang="en-US" dirty="0" smtClean="0"/>
              <a:t>Where would the central government find money to support it’s initiatives?</a:t>
            </a:r>
          </a:p>
          <a:p>
            <a:r>
              <a:rPr lang="en-US" dirty="0" smtClean="0"/>
              <a:t>What kind of power would be held by the Prime Minister?</a:t>
            </a:r>
          </a:p>
          <a:p>
            <a:r>
              <a:rPr lang="en-US" dirty="0" smtClean="0"/>
              <a:t>How many houses of Parliament would there be?</a:t>
            </a:r>
          </a:p>
          <a:p>
            <a:r>
              <a:rPr lang="en-US" dirty="0" smtClean="0"/>
              <a:t>Would there be an elected House of Commons to make law</a:t>
            </a:r>
          </a:p>
          <a:p>
            <a:r>
              <a:rPr lang="en-US" dirty="0" smtClean="0"/>
              <a:t>Would there be a house of lords? (not elected, like the British system) </a:t>
            </a:r>
          </a:p>
          <a:p>
            <a:r>
              <a:rPr lang="en-US" dirty="0" smtClean="0"/>
              <a:t>How would other colonies (like BC) enter Confederation?</a:t>
            </a:r>
          </a:p>
          <a:p>
            <a:endParaRPr lang="en-US" dirty="0"/>
          </a:p>
        </p:txBody>
      </p:sp>
    </p:spTree>
    <p:extLst>
      <p:ext uri="{BB962C8B-B14F-4D97-AF65-F5344CB8AC3E}">
        <p14:creationId xmlns:p14="http://schemas.microsoft.com/office/powerpoint/2010/main" val="250659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path to Canadian Confederation</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There are six main factors that drove the British colonies of North America into Confederation, thus forming the Nation of Canada</a:t>
            </a:r>
          </a:p>
          <a:p>
            <a:r>
              <a:rPr lang="en-CA" dirty="0" smtClean="0"/>
              <a:t>1. The Civil War in the United States and the desire of the United States to expand into what is now Canada</a:t>
            </a:r>
          </a:p>
          <a:p>
            <a:r>
              <a:rPr lang="en-CA" dirty="0" smtClean="0"/>
              <a:t>2. The </a:t>
            </a:r>
            <a:r>
              <a:rPr lang="en-CA" dirty="0" err="1" smtClean="0"/>
              <a:t>Fenian</a:t>
            </a:r>
            <a:r>
              <a:rPr lang="en-CA" dirty="0" smtClean="0"/>
              <a:t> Raids.</a:t>
            </a:r>
          </a:p>
          <a:p>
            <a:r>
              <a:rPr lang="en-CA" dirty="0" smtClean="0"/>
              <a:t>3. The trouble with trade</a:t>
            </a:r>
          </a:p>
          <a:p>
            <a:r>
              <a:rPr lang="en-CA" dirty="0"/>
              <a:t>4</a:t>
            </a:r>
            <a:r>
              <a:rPr lang="en-CA" dirty="0" smtClean="0"/>
              <a:t>. The need to link the colonies via railways.</a:t>
            </a:r>
          </a:p>
          <a:p>
            <a:r>
              <a:rPr lang="en-CA" dirty="0"/>
              <a:t>5</a:t>
            </a:r>
            <a:r>
              <a:rPr lang="en-CA" dirty="0" smtClean="0"/>
              <a:t>. The desire of the people in Britain to stop financing the defence of colonies overseas.</a:t>
            </a:r>
          </a:p>
          <a:p>
            <a:r>
              <a:rPr lang="en-CA" dirty="0"/>
              <a:t>6</a:t>
            </a:r>
            <a:r>
              <a:rPr lang="en-CA" dirty="0" smtClean="0"/>
              <a:t>. Political gridlock within Canada.</a:t>
            </a:r>
          </a:p>
          <a:p>
            <a:endParaRPr lang="en-CA" dirty="0"/>
          </a:p>
        </p:txBody>
      </p:sp>
    </p:spTree>
    <p:extLst>
      <p:ext uri="{BB962C8B-B14F-4D97-AF65-F5344CB8AC3E}">
        <p14:creationId xmlns:p14="http://schemas.microsoft.com/office/powerpoint/2010/main" val="320888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n-US" sz="2800" dirty="0" smtClean="0"/>
              <a:t>The Reaction to the Seventy-two Resolutions: New Brunswick</a:t>
            </a:r>
            <a:endParaRPr lang="en-US" sz="2800" dirty="0"/>
          </a:p>
        </p:txBody>
      </p:sp>
      <p:sp>
        <p:nvSpPr>
          <p:cNvPr id="3" name="Content Placeholder 2"/>
          <p:cNvSpPr>
            <a:spLocks noGrp="1"/>
          </p:cNvSpPr>
          <p:nvPr>
            <p:ph idx="1"/>
          </p:nvPr>
        </p:nvSpPr>
        <p:spPr>
          <a:xfrm>
            <a:off x="0" y="548680"/>
            <a:ext cx="9144000" cy="6309320"/>
          </a:xfrm>
        </p:spPr>
        <p:txBody>
          <a:bodyPr>
            <a:normAutofit fontScale="55000" lnSpcReduction="20000"/>
          </a:bodyPr>
          <a:lstStyle/>
          <a:p>
            <a:endParaRPr lang="en-US" b="1" dirty="0" smtClean="0"/>
          </a:p>
          <a:p>
            <a:r>
              <a:rPr lang="en-US" b="1" dirty="0" smtClean="0"/>
              <a:t>New Brunswick </a:t>
            </a:r>
            <a:r>
              <a:rPr lang="en-US" dirty="0" smtClean="0"/>
              <a:t>was led by a </a:t>
            </a:r>
            <a:r>
              <a:rPr lang="en-US" b="1" dirty="0" smtClean="0"/>
              <a:t>pro-Confederation</a:t>
            </a:r>
            <a:r>
              <a:rPr lang="en-US" dirty="0" smtClean="0"/>
              <a:t> Premier named </a:t>
            </a:r>
            <a:r>
              <a:rPr lang="en-US" b="1" dirty="0" smtClean="0"/>
              <a:t>Leonard Tilly</a:t>
            </a:r>
            <a:r>
              <a:rPr lang="en-US" dirty="0" smtClean="0"/>
              <a:t>.</a:t>
            </a:r>
            <a:endParaRPr lang="en-US" dirty="0"/>
          </a:p>
          <a:p>
            <a:r>
              <a:rPr lang="en-US" dirty="0" smtClean="0"/>
              <a:t>After the Quebec Conference New Brunswick had an election in which </a:t>
            </a:r>
            <a:r>
              <a:rPr lang="en-US" b="1" dirty="0" smtClean="0"/>
              <a:t>Confederation</a:t>
            </a:r>
            <a:r>
              <a:rPr lang="en-US" dirty="0" smtClean="0"/>
              <a:t> was the key issue.  </a:t>
            </a:r>
          </a:p>
          <a:p>
            <a:r>
              <a:rPr lang="en-US" dirty="0" smtClean="0"/>
              <a:t>The argument the </a:t>
            </a:r>
            <a:r>
              <a:rPr lang="en-US" b="1" dirty="0" smtClean="0"/>
              <a:t>anti-</a:t>
            </a:r>
            <a:r>
              <a:rPr lang="en-US" b="1" dirty="0" err="1" smtClean="0"/>
              <a:t>Confederationists</a:t>
            </a:r>
            <a:r>
              <a:rPr lang="en-US" dirty="0" smtClean="0"/>
              <a:t> put forward was, that because of New Brunswick’s small population, they would be under represented in a</a:t>
            </a:r>
            <a:r>
              <a:rPr lang="en-US" b="1" dirty="0" smtClean="0"/>
              <a:t> confederation </a:t>
            </a:r>
            <a:r>
              <a:rPr lang="en-US" dirty="0" smtClean="0"/>
              <a:t>designed on the principles of </a:t>
            </a:r>
            <a:r>
              <a:rPr lang="en-US" b="1" dirty="0" smtClean="0"/>
              <a:t>popular representation</a:t>
            </a:r>
            <a:r>
              <a:rPr lang="en-US" dirty="0" smtClean="0"/>
              <a:t>.</a:t>
            </a:r>
          </a:p>
          <a:p>
            <a:r>
              <a:rPr lang="en-US" dirty="0" smtClean="0"/>
              <a:t>The </a:t>
            </a:r>
            <a:r>
              <a:rPr lang="en-US" b="1" dirty="0" smtClean="0"/>
              <a:t>anti-</a:t>
            </a:r>
            <a:r>
              <a:rPr lang="en-US" b="1" dirty="0" err="1" smtClean="0"/>
              <a:t>Confederationists</a:t>
            </a:r>
            <a:r>
              <a:rPr lang="en-US" dirty="0" smtClean="0"/>
              <a:t> also had problems with the central governments promise of a provincial </a:t>
            </a:r>
            <a:r>
              <a:rPr lang="en-US" b="1" dirty="0" smtClean="0"/>
              <a:t>subsidy</a:t>
            </a:r>
            <a:r>
              <a:rPr lang="en-US" dirty="0" smtClean="0"/>
              <a:t> (an annual financial grant to the provinces from the federal government, based on a provinces population) </a:t>
            </a:r>
          </a:p>
          <a:p>
            <a:r>
              <a:rPr lang="en-US" dirty="0" smtClean="0"/>
              <a:t>Because of New Brunswick’s small population this worked out to $0.80 a person per year.</a:t>
            </a:r>
          </a:p>
          <a:p>
            <a:r>
              <a:rPr lang="en-US" dirty="0" smtClean="0"/>
              <a:t>In 1865 the anti-</a:t>
            </a:r>
            <a:r>
              <a:rPr lang="en-US" dirty="0" err="1" smtClean="0"/>
              <a:t>Confederationists</a:t>
            </a:r>
            <a:r>
              <a:rPr lang="en-US" dirty="0" smtClean="0"/>
              <a:t> won an easy victory (partially by claiming that Tilly wanted to sell them out at 80 cents per person)</a:t>
            </a:r>
          </a:p>
          <a:p>
            <a:r>
              <a:rPr lang="en-US" dirty="0" smtClean="0"/>
              <a:t>This posed a significant problem to </a:t>
            </a:r>
            <a:r>
              <a:rPr lang="en-US" b="1" dirty="0" smtClean="0"/>
              <a:t>Confederation</a:t>
            </a:r>
            <a:r>
              <a:rPr lang="en-US" dirty="0" smtClean="0"/>
              <a:t>, as </a:t>
            </a:r>
            <a:r>
              <a:rPr lang="en-US" b="1" dirty="0" smtClean="0"/>
              <a:t>New Brunswick </a:t>
            </a:r>
            <a:r>
              <a:rPr lang="en-US" dirty="0" smtClean="0"/>
              <a:t>provided the land link between Canada and the other </a:t>
            </a:r>
            <a:r>
              <a:rPr lang="en-US" b="1" dirty="0" smtClean="0"/>
              <a:t>Atlantic colonies</a:t>
            </a:r>
            <a:r>
              <a:rPr lang="en-US" dirty="0" smtClean="0"/>
              <a:t>.</a:t>
            </a:r>
          </a:p>
          <a:p>
            <a:r>
              <a:rPr lang="en-US" b="1" dirty="0" smtClean="0"/>
              <a:t>Tilly </a:t>
            </a:r>
            <a:r>
              <a:rPr lang="en-US" dirty="0" smtClean="0"/>
              <a:t>continued to promote </a:t>
            </a:r>
            <a:r>
              <a:rPr lang="en-US" b="1" dirty="0" smtClean="0"/>
              <a:t>Confederation</a:t>
            </a:r>
            <a:r>
              <a:rPr lang="en-US" dirty="0" smtClean="0"/>
              <a:t> through out the colony. </a:t>
            </a:r>
            <a:r>
              <a:rPr lang="en-US" b="1" dirty="0" smtClean="0"/>
              <a:t>Three factors </a:t>
            </a:r>
            <a:r>
              <a:rPr lang="en-US" dirty="0" smtClean="0"/>
              <a:t>helped him </a:t>
            </a:r>
          </a:p>
          <a:p>
            <a:r>
              <a:rPr lang="en-US" b="1" dirty="0" smtClean="0"/>
              <a:t>1. The US ended the Reciprocity agreement with British North America</a:t>
            </a:r>
            <a:r>
              <a:rPr lang="en-US" dirty="0" smtClean="0"/>
              <a:t>, New Brunswick would need new trading partners</a:t>
            </a:r>
          </a:p>
          <a:p>
            <a:r>
              <a:rPr lang="en-US" b="1" dirty="0" smtClean="0"/>
              <a:t>2</a:t>
            </a:r>
            <a:r>
              <a:rPr lang="en-US" dirty="0" smtClean="0"/>
              <a:t>. </a:t>
            </a:r>
            <a:r>
              <a:rPr lang="en-US" b="1" dirty="0" smtClean="0"/>
              <a:t>The British Government sent a letter</a:t>
            </a:r>
            <a:r>
              <a:rPr lang="en-US" dirty="0" smtClean="0"/>
              <a:t> </a:t>
            </a:r>
            <a:r>
              <a:rPr lang="en-US" b="1" dirty="0" smtClean="0"/>
              <a:t>encouraging Confederation</a:t>
            </a:r>
          </a:p>
          <a:p>
            <a:r>
              <a:rPr lang="en-US" b="1" dirty="0" smtClean="0"/>
              <a:t>3. The </a:t>
            </a:r>
            <a:r>
              <a:rPr lang="en-US" b="1" dirty="0" err="1" smtClean="0"/>
              <a:t>Fenians</a:t>
            </a:r>
            <a:r>
              <a:rPr lang="en-US" b="1" dirty="0" smtClean="0"/>
              <a:t> attacked New Brunswick in 1866</a:t>
            </a:r>
            <a:r>
              <a:rPr lang="en-US" dirty="0" smtClean="0"/>
              <a:t>. </a:t>
            </a:r>
          </a:p>
          <a:p>
            <a:r>
              <a:rPr lang="en-US" dirty="0" smtClean="0"/>
              <a:t>While the </a:t>
            </a:r>
            <a:r>
              <a:rPr lang="en-US" dirty="0" err="1" smtClean="0"/>
              <a:t>Fenian</a:t>
            </a:r>
            <a:r>
              <a:rPr lang="en-US" dirty="0" smtClean="0"/>
              <a:t> threat was still fresh another election was called and New Brunswick voted </a:t>
            </a:r>
            <a:r>
              <a:rPr lang="en-US" dirty="0" err="1" smtClean="0"/>
              <a:t>infavour</a:t>
            </a:r>
            <a:r>
              <a:rPr lang="en-US" dirty="0" smtClean="0"/>
              <a:t> of Confederation in 1866</a:t>
            </a:r>
          </a:p>
          <a:p>
            <a:endParaRPr lang="en-US" b="1" dirty="0"/>
          </a:p>
        </p:txBody>
      </p:sp>
    </p:spTree>
    <p:extLst>
      <p:ext uri="{BB962C8B-B14F-4D97-AF65-F5344CB8AC3E}">
        <p14:creationId xmlns:p14="http://schemas.microsoft.com/office/powerpoint/2010/main" val="183520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Reaction to the Seventy-two Resolutions: In Canada West</a:t>
            </a:r>
            <a:endParaRPr lang="en-CA" dirty="0"/>
          </a:p>
        </p:txBody>
      </p:sp>
      <p:sp>
        <p:nvSpPr>
          <p:cNvPr id="3" name="Content Placeholder 2"/>
          <p:cNvSpPr>
            <a:spLocks noGrp="1"/>
          </p:cNvSpPr>
          <p:nvPr>
            <p:ph idx="1"/>
          </p:nvPr>
        </p:nvSpPr>
        <p:spPr>
          <a:xfrm>
            <a:off x="457200" y="1600200"/>
            <a:ext cx="8229600" cy="4997152"/>
          </a:xfrm>
        </p:spPr>
        <p:txBody>
          <a:bodyPr>
            <a:normAutofit fontScale="62500" lnSpcReduction="20000"/>
          </a:bodyPr>
          <a:lstStyle/>
          <a:p>
            <a:r>
              <a:rPr lang="en-US" dirty="0" smtClean="0"/>
              <a:t>In </a:t>
            </a:r>
            <a:r>
              <a:rPr lang="en-US" b="1" dirty="0" smtClean="0"/>
              <a:t>Canada West George Brown </a:t>
            </a:r>
            <a:r>
              <a:rPr lang="en-US" dirty="0" smtClean="0"/>
              <a:t>gave a speech to the </a:t>
            </a:r>
            <a:r>
              <a:rPr lang="en-US" b="1" dirty="0" smtClean="0"/>
              <a:t>Assembly</a:t>
            </a:r>
            <a:r>
              <a:rPr lang="en-US" dirty="0" smtClean="0"/>
              <a:t> after a month of debating </a:t>
            </a:r>
            <a:r>
              <a:rPr lang="en-US" b="1" dirty="0" smtClean="0"/>
              <a:t>the Quebec Conference </a:t>
            </a:r>
            <a:r>
              <a:rPr lang="en-US" dirty="0" smtClean="0"/>
              <a:t>resolutions. He listed six reasons for Canada West to favor </a:t>
            </a:r>
            <a:r>
              <a:rPr lang="en-US" b="1" dirty="0" smtClean="0"/>
              <a:t>Confederation</a:t>
            </a:r>
          </a:p>
          <a:p>
            <a:r>
              <a:rPr lang="en-US" dirty="0" smtClean="0"/>
              <a:t>1. </a:t>
            </a:r>
            <a:r>
              <a:rPr lang="en-US" b="1" dirty="0" smtClean="0"/>
              <a:t>Confederation would transform five colonies into a great nation</a:t>
            </a:r>
            <a:r>
              <a:rPr lang="en-US" dirty="0" smtClean="0"/>
              <a:t>.</a:t>
            </a:r>
          </a:p>
          <a:p>
            <a:r>
              <a:rPr lang="en-US" dirty="0" smtClean="0"/>
              <a:t>2. </a:t>
            </a:r>
            <a:r>
              <a:rPr lang="en-US" b="1" dirty="0" smtClean="0"/>
              <a:t>Trade barriers between the colonies would be removed, </a:t>
            </a:r>
            <a:r>
              <a:rPr lang="en-US" dirty="0" smtClean="0"/>
              <a:t>providing a market of 4 million potential consumers. </a:t>
            </a:r>
          </a:p>
          <a:p>
            <a:r>
              <a:rPr lang="en-US" dirty="0" smtClean="0"/>
              <a:t>3. </a:t>
            </a:r>
            <a:r>
              <a:rPr lang="en-US" b="1" dirty="0" smtClean="0"/>
              <a:t>Canada would become the third largest seafaring nation in the world. </a:t>
            </a:r>
            <a:r>
              <a:rPr lang="en-US" dirty="0" smtClean="0"/>
              <a:t>The first and second being Great Britain and the USA.</a:t>
            </a:r>
          </a:p>
          <a:p>
            <a:r>
              <a:rPr lang="en-US" dirty="0" smtClean="0"/>
              <a:t>4. </a:t>
            </a:r>
            <a:r>
              <a:rPr lang="en-US" b="1" dirty="0" smtClean="0"/>
              <a:t>Confederation would encourage immigration.</a:t>
            </a:r>
          </a:p>
          <a:p>
            <a:r>
              <a:rPr lang="en-US" dirty="0" smtClean="0"/>
              <a:t>5. </a:t>
            </a:r>
            <a:r>
              <a:rPr lang="en-US" b="1" dirty="0" smtClean="0"/>
              <a:t>The Confederation would provide a market for goods </a:t>
            </a:r>
            <a:r>
              <a:rPr lang="en-US" dirty="0" smtClean="0"/>
              <a:t>as the US had cancelled the Reciprocity agreement.</a:t>
            </a:r>
          </a:p>
          <a:p>
            <a:r>
              <a:rPr lang="en-US" dirty="0" smtClean="0"/>
              <a:t>6. </a:t>
            </a:r>
            <a:r>
              <a:rPr lang="en-US" b="1" dirty="0" smtClean="0"/>
              <a:t>In the event of a war all of the colonies would come to each other’s defense. </a:t>
            </a:r>
          </a:p>
          <a:p>
            <a:r>
              <a:rPr lang="en-US" dirty="0" smtClean="0"/>
              <a:t>The </a:t>
            </a:r>
            <a:r>
              <a:rPr lang="en-US" b="1" dirty="0" smtClean="0"/>
              <a:t>Quebec Resolutions </a:t>
            </a:r>
            <a:r>
              <a:rPr lang="en-US" dirty="0" smtClean="0"/>
              <a:t>in Canada West were approved in 1865 with a vote of </a:t>
            </a:r>
            <a:r>
              <a:rPr lang="en-US" b="1" dirty="0" smtClean="0"/>
              <a:t>91 to 33</a:t>
            </a:r>
            <a:r>
              <a:rPr lang="en-US" dirty="0" smtClean="0"/>
              <a:t>. </a:t>
            </a:r>
          </a:p>
          <a:p>
            <a:r>
              <a:rPr lang="en-US" dirty="0" smtClean="0"/>
              <a:t>Following Confederation George Brown withdraws from politics focuses on his news paper and is appointed to the Senate </a:t>
            </a:r>
            <a:endParaRPr lang="en-CA" dirty="0"/>
          </a:p>
        </p:txBody>
      </p:sp>
    </p:spTree>
    <p:extLst>
      <p:ext uri="{BB962C8B-B14F-4D97-AF65-F5344CB8AC3E}">
        <p14:creationId xmlns:p14="http://schemas.microsoft.com/office/powerpoint/2010/main" val="2323048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Reaction to the Seventy-two Resolutions: Canada East</a:t>
            </a:r>
            <a:endParaRPr lang="en-CA" sz="3200" dirty="0"/>
          </a:p>
        </p:txBody>
      </p:sp>
      <p:sp>
        <p:nvSpPr>
          <p:cNvPr id="3" name="Content Placeholder 2"/>
          <p:cNvSpPr>
            <a:spLocks noGrp="1"/>
          </p:cNvSpPr>
          <p:nvPr>
            <p:ph idx="1"/>
          </p:nvPr>
        </p:nvSpPr>
        <p:spPr>
          <a:xfrm>
            <a:off x="457200" y="1340768"/>
            <a:ext cx="8229600" cy="5328592"/>
          </a:xfrm>
        </p:spPr>
        <p:txBody>
          <a:bodyPr>
            <a:normAutofit fontScale="55000" lnSpcReduction="20000"/>
          </a:bodyPr>
          <a:lstStyle/>
          <a:p>
            <a:r>
              <a:rPr lang="en-CA" dirty="0" smtClean="0"/>
              <a:t>In </a:t>
            </a:r>
            <a:r>
              <a:rPr lang="en-CA" b="1" dirty="0" smtClean="0"/>
              <a:t>Canada East </a:t>
            </a:r>
            <a:r>
              <a:rPr lang="en-CA" dirty="0" smtClean="0"/>
              <a:t>there was a division between the </a:t>
            </a:r>
            <a:r>
              <a:rPr lang="en-CA" b="1" dirty="0" smtClean="0"/>
              <a:t>English</a:t>
            </a:r>
            <a:r>
              <a:rPr lang="en-CA" dirty="0" smtClean="0"/>
              <a:t> and </a:t>
            </a:r>
            <a:r>
              <a:rPr lang="en-CA" b="1" dirty="0" smtClean="0"/>
              <a:t>French</a:t>
            </a:r>
            <a:r>
              <a:rPr lang="en-CA" dirty="0" smtClean="0"/>
              <a:t> speaking population.</a:t>
            </a:r>
          </a:p>
          <a:p>
            <a:r>
              <a:rPr lang="en-CA" dirty="0" smtClean="0"/>
              <a:t>The French concern was voiced by </a:t>
            </a:r>
            <a:r>
              <a:rPr lang="en-CA" b="1" dirty="0" smtClean="0"/>
              <a:t>A.A. </a:t>
            </a:r>
            <a:r>
              <a:rPr lang="en-CA" b="1" dirty="0" err="1" smtClean="0"/>
              <a:t>Dorion</a:t>
            </a:r>
            <a:r>
              <a:rPr lang="en-CA" dirty="0" smtClean="0"/>
              <a:t>. He believed that the French speaking people of </a:t>
            </a:r>
            <a:r>
              <a:rPr lang="en-CA" b="1" dirty="0" smtClean="0"/>
              <a:t>Canada East </a:t>
            </a:r>
            <a:r>
              <a:rPr lang="en-CA" dirty="0" smtClean="0"/>
              <a:t>would end up being </a:t>
            </a:r>
            <a:r>
              <a:rPr lang="en-CA" b="1" dirty="0" smtClean="0"/>
              <a:t>under-represented</a:t>
            </a:r>
            <a:r>
              <a:rPr lang="en-CA" dirty="0" smtClean="0"/>
              <a:t> in </a:t>
            </a:r>
            <a:r>
              <a:rPr lang="en-CA" b="1" dirty="0" smtClean="0"/>
              <a:t>Confederation</a:t>
            </a:r>
            <a:r>
              <a:rPr lang="en-CA" dirty="0" smtClean="0"/>
              <a:t>, because of their small population. The provinces with the largest population would hold the most seats in a legislature based on </a:t>
            </a:r>
            <a:r>
              <a:rPr lang="en-CA" b="1" dirty="0" smtClean="0"/>
              <a:t>representation by population. </a:t>
            </a:r>
          </a:p>
          <a:p>
            <a:r>
              <a:rPr lang="en-CA" dirty="0" smtClean="0"/>
              <a:t>The French speakers of </a:t>
            </a:r>
            <a:r>
              <a:rPr lang="en-CA" b="1" dirty="0" smtClean="0"/>
              <a:t>Canada East </a:t>
            </a:r>
            <a:r>
              <a:rPr lang="en-CA" dirty="0" smtClean="0"/>
              <a:t>were eventually convinced of the benefits of </a:t>
            </a:r>
            <a:r>
              <a:rPr lang="en-CA" b="1" dirty="0" smtClean="0"/>
              <a:t>Confederation</a:t>
            </a:r>
            <a:r>
              <a:rPr lang="en-CA" dirty="0" smtClean="0"/>
              <a:t> by </a:t>
            </a:r>
            <a:r>
              <a:rPr lang="en-CA" b="1" dirty="0" smtClean="0"/>
              <a:t>George Etienne Cartier</a:t>
            </a:r>
            <a:r>
              <a:rPr lang="en-CA" dirty="0" smtClean="0"/>
              <a:t>. </a:t>
            </a:r>
            <a:r>
              <a:rPr lang="en-CA" b="1" dirty="0" smtClean="0"/>
              <a:t>Cartier</a:t>
            </a:r>
            <a:r>
              <a:rPr lang="en-CA" dirty="0" smtClean="0"/>
              <a:t> had worked closely with </a:t>
            </a:r>
            <a:r>
              <a:rPr lang="en-CA" b="1" dirty="0" smtClean="0"/>
              <a:t>Macdonald</a:t>
            </a:r>
            <a:r>
              <a:rPr lang="en-CA" dirty="0" smtClean="0"/>
              <a:t> governing the united province of Canada. </a:t>
            </a:r>
            <a:r>
              <a:rPr lang="en-CA" b="1" dirty="0" smtClean="0"/>
              <a:t>Cartier</a:t>
            </a:r>
            <a:r>
              <a:rPr lang="en-CA" dirty="0" smtClean="0"/>
              <a:t> went around Canada East convincing people of the benefits of a Confederated Canada.</a:t>
            </a:r>
          </a:p>
          <a:p>
            <a:r>
              <a:rPr lang="en-CA" b="1" dirty="0" smtClean="0"/>
              <a:t>Cartier</a:t>
            </a:r>
            <a:r>
              <a:rPr lang="en-CA" dirty="0" smtClean="0"/>
              <a:t> assured the French speakers of </a:t>
            </a:r>
            <a:r>
              <a:rPr lang="en-CA" b="1" dirty="0" smtClean="0"/>
              <a:t>Canada East </a:t>
            </a:r>
            <a:r>
              <a:rPr lang="en-CA" dirty="0" smtClean="0"/>
              <a:t>that they would be equal partners with English Canadians, they would not lose their language, their schools or their religion. </a:t>
            </a:r>
            <a:endParaRPr lang="en-CA" dirty="0"/>
          </a:p>
          <a:p>
            <a:r>
              <a:rPr lang="en-CA" b="1" dirty="0" smtClean="0"/>
              <a:t>Cartier</a:t>
            </a:r>
            <a:r>
              <a:rPr lang="en-CA" dirty="0" smtClean="0"/>
              <a:t> warned them that if they did not join Confederation the US might take over </a:t>
            </a:r>
            <a:r>
              <a:rPr lang="en-CA" b="1" dirty="0" smtClean="0"/>
              <a:t>Canada East </a:t>
            </a:r>
            <a:r>
              <a:rPr lang="en-CA" dirty="0" smtClean="0"/>
              <a:t>as part of their drive to expand American boarders.</a:t>
            </a:r>
          </a:p>
          <a:p>
            <a:r>
              <a:rPr lang="en-CA" dirty="0" smtClean="0"/>
              <a:t>Finally the Catholic church added its support to Confederation (most French speakers were Catholic and very loyal to the church)</a:t>
            </a:r>
          </a:p>
          <a:p>
            <a:r>
              <a:rPr lang="en-CA" dirty="0" smtClean="0"/>
              <a:t>When the vote came in 1865 26 of the 48 French speaking members of the combined </a:t>
            </a:r>
            <a:r>
              <a:rPr lang="en-CA" b="1" dirty="0" smtClean="0"/>
              <a:t>Assembly</a:t>
            </a:r>
            <a:r>
              <a:rPr lang="en-CA" dirty="0" smtClean="0"/>
              <a:t> of </a:t>
            </a:r>
            <a:r>
              <a:rPr lang="en-CA" b="1" dirty="0" smtClean="0"/>
              <a:t>Canada West </a:t>
            </a:r>
            <a:r>
              <a:rPr lang="en-CA" dirty="0" smtClean="0"/>
              <a:t>and </a:t>
            </a:r>
            <a:r>
              <a:rPr lang="en-CA" b="1" dirty="0" smtClean="0"/>
              <a:t>Canada East </a:t>
            </a:r>
            <a:r>
              <a:rPr lang="en-CA" dirty="0" smtClean="0"/>
              <a:t>voted in favour of Confederation</a:t>
            </a:r>
          </a:p>
          <a:p>
            <a:endParaRPr lang="en-CA" dirty="0"/>
          </a:p>
        </p:txBody>
      </p:sp>
    </p:spTree>
    <p:extLst>
      <p:ext uri="{BB962C8B-B14F-4D97-AF65-F5344CB8AC3E}">
        <p14:creationId xmlns:p14="http://schemas.microsoft.com/office/powerpoint/2010/main" val="492650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Seventy-two Resolutions: Disagreement in Nova Scotia</a:t>
            </a:r>
            <a:endParaRPr lang="en-US"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r>
              <a:rPr lang="en-US" dirty="0" smtClean="0"/>
              <a:t>The Premier of Nova Scotia, </a:t>
            </a:r>
            <a:r>
              <a:rPr lang="en-US" b="1" dirty="0" smtClean="0"/>
              <a:t>Charles Tupper </a:t>
            </a:r>
            <a:r>
              <a:rPr lang="en-US" dirty="0" smtClean="0"/>
              <a:t>supported</a:t>
            </a:r>
            <a:r>
              <a:rPr lang="en-US" b="1" dirty="0" smtClean="0"/>
              <a:t> Confederation</a:t>
            </a:r>
            <a:r>
              <a:rPr lang="en-US" dirty="0" smtClean="0"/>
              <a:t>. </a:t>
            </a:r>
          </a:p>
          <a:p>
            <a:r>
              <a:rPr lang="en-US" dirty="0" smtClean="0"/>
              <a:t>A large </a:t>
            </a:r>
            <a:r>
              <a:rPr lang="en-US" b="1" dirty="0" smtClean="0"/>
              <a:t>separatist</a:t>
            </a:r>
            <a:r>
              <a:rPr lang="en-US" dirty="0" smtClean="0"/>
              <a:t> movement had developed in </a:t>
            </a:r>
            <a:r>
              <a:rPr lang="en-US" b="1" dirty="0" smtClean="0"/>
              <a:t>Nova Scotia </a:t>
            </a:r>
            <a:r>
              <a:rPr lang="en-US" dirty="0" smtClean="0"/>
              <a:t>while </a:t>
            </a:r>
            <a:r>
              <a:rPr lang="en-US" b="1" dirty="0" smtClean="0"/>
              <a:t>Tupper</a:t>
            </a:r>
            <a:r>
              <a:rPr lang="en-US" dirty="0" smtClean="0"/>
              <a:t> was at the </a:t>
            </a:r>
            <a:r>
              <a:rPr lang="en-US" b="1" dirty="0" smtClean="0"/>
              <a:t>Quebec Conference</a:t>
            </a:r>
            <a:r>
              <a:rPr lang="en-US" dirty="0" smtClean="0"/>
              <a:t>. </a:t>
            </a:r>
          </a:p>
          <a:p>
            <a:r>
              <a:rPr lang="en-US" dirty="0" smtClean="0"/>
              <a:t>Opponents to Confederation like </a:t>
            </a:r>
            <a:r>
              <a:rPr lang="en-US" b="1" dirty="0" smtClean="0"/>
              <a:t>Joseph Howe </a:t>
            </a:r>
            <a:r>
              <a:rPr lang="en-US" dirty="0" smtClean="0"/>
              <a:t>argued that the subsidy for </a:t>
            </a:r>
            <a:r>
              <a:rPr lang="en-US" b="1" dirty="0" smtClean="0"/>
              <a:t>Nova Scotia </a:t>
            </a:r>
            <a:r>
              <a:rPr lang="en-US" dirty="0" smtClean="0"/>
              <a:t>worked out to $0.40 per person. He claimed that Tupper had sold out the people of Nova Scotia for “</a:t>
            </a:r>
            <a:r>
              <a:rPr lang="en-US" b="1" dirty="0" smtClean="0"/>
              <a:t>the price of a sheepskin”</a:t>
            </a:r>
          </a:p>
          <a:p>
            <a:r>
              <a:rPr lang="en-US" b="1" dirty="0" smtClean="0"/>
              <a:t>Tupper</a:t>
            </a:r>
            <a:r>
              <a:rPr lang="en-US" dirty="0" smtClean="0"/>
              <a:t> knowing if he introduced </a:t>
            </a:r>
            <a:r>
              <a:rPr lang="en-US" b="1" dirty="0" smtClean="0"/>
              <a:t>Confederation</a:t>
            </a:r>
            <a:r>
              <a:rPr lang="en-US" dirty="0" smtClean="0"/>
              <a:t> to the </a:t>
            </a:r>
            <a:r>
              <a:rPr lang="en-US" b="1" dirty="0" smtClean="0"/>
              <a:t>Assembly</a:t>
            </a:r>
            <a:r>
              <a:rPr lang="en-US" dirty="0" smtClean="0"/>
              <a:t> he would lose, so he stalled for time.</a:t>
            </a:r>
          </a:p>
          <a:p>
            <a:r>
              <a:rPr lang="en-US" dirty="0" smtClean="0"/>
              <a:t>While </a:t>
            </a:r>
            <a:r>
              <a:rPr lang="en-US" b="1" dirty="0" smtClean="0"/>
              <a:t>Tupper</a:t>
            </a:r>
            <a:r>
              <a:rPr lang="en-US" dirty="0" smtClean="0"/>
              <a:t> was trying to drum up support for </a:t>
            </a:r>
            <a:r>
              <a:rPr lang="en-US" b="1" dirty="0" smtClean="0"/>
              <a:t>Confederation</a:t>
            </a:r>
            <a:r>
              <a:rPr lang="en-US" dirty="0" smtClean="0"/>
              <a:t>, the </a:t>
            </a:r>
            <a:r>
              <a:rPr lang="en-US" b="1" dirty="0" err="1" smtClean="0"/>
              <a:t>Fenian</a:t>
            </a:r>
            <a:r>
              <a:rPr lang="en-US" dirty="0" smtClean="0"/>
              <a:t> threat to the south played into his hands.</a:t>
            </a:r>
          </a:p>
          <a:p>
            <a:r>
              <a:rPr lang="en-US" dirty="0" smtClean="0"/>
              <a:t>The people of </a:t>
            </a:r>
            <a:r>
              <a:rPr lang="en-US" b="1" dirty="0" smtClean="0"/>
              <a:t>Nova Scotia </a:t>
            </a:r>
            <a:r>
              <a:rPr lang="en-US" dirty="0" smtClean="0"/>
              <a:t>believed that if the </a:t>
            </a:r>
            <a:r>
              <a:rPr lang="en-US" b="1" dirty="0" err="1" smtClean="0"/>
              <a:t>Fenians</a:t>
            </a:r>
            <a:r>
              <a:rPr lang="en-US" dirty="0" smtClean="0"/>
              <a:t> took New Brunswick they might move on to take </a:t>
            </a:r>
            <a:r>
              <a:rPr lang="en-US" b="1" dirty="0" smtClean="0"/>
              <a:t>Nova Scotia </a:t>
            </a:r>
            <a:r>
              <a:rPr lang="en-US" dirty="0" smtClean="0"/>
              <a:t>as well.</a:t>
            </a:r>
          </a:p>
          <a:p>
            <a:r>
              <a:rPr lang="en-US" dirty="0" smtClean="0"/>
              <a:t>When </a:t>
            </a:r>
            <a:r>
              <a:rPr lang="en-US" b="1" dirty="0" smtClean="0"/>
              <a:t>New Brunswick </a:t>
            </a:r>
            <a:r>
              <a:rPr lang="en-US" dirty="0" smtClean="0"/>
              <a:t>began to consider </a:t>
            </a:r>
            <a:r>
              <a:rPr lang="en-US" b="1" dirty="0" smtClean="0"/>
              <a:t>Confederation</a:t>
            </a:r>
            <a:r>
              <a:rPr lang="en-US" dirty="0" smtClean="0"/>
              <a:t>, the people of </a:t>
            </a:r>
            <a:r>
              <a:rPr lang="en-US" b="1" dirty="0" smtClean="0"/>
              <a:t>Nova Scotia </a:t>
            </a:r>
            <a:r>
              <a:rPr lang="en-US" dirty="0" smtClean="0"/>
              <a:t>began to hint that they might consider </a:t>
            </a:r>
            <a:r>
              <a:rPr lang="en-US" b="1" dirty="0" smtClean="0"/>
              <a:t>Confederation </a:t>
            </a:r>
            <a:r>
              <a:rPr lang="en-US" dirty="0" smtClean="0"/>
              <a:t>if they were offered a better deal.</a:t>
            </a:r>
          </a:p>
          <a:p>
            <a:r>
              <a:rPr lang="en-US" b="1" dirty="0" smtClean="0"/>
              <a:t>Tupper</a:t>
            </a:r>
            <a:r>
              <a:rPr lang="en-US" dirty="0" smtClean="0"/>
              <a:t> and the delegates from the other colonies went to meet in </a:t>
            </a:r>
            <a:r>
              <a:rPr lang="en-US" b="1" dirty="0" smtClean="0"/>
              <a:t>London</a:t>
            </a:r>
            <a:r>
              <a:rPr lang="en-US" dirty="0" smtClean="0"/>
              <a:t> to work out the terms of </a:t>
            </a:r>
            <a:r>
              <a:rPr lang="en-US" b="1" dirty="0" smtClean="0"/>
              <a:t>Confederation</a:t>
            </a:r>
            <a:r>
              <a:rPr lang="en-US" dirty="0" smtClean="0"/>
              <a:t>.</a:t>
            </a:r>
          </a:p>
          <a:p>
            <a:r>
              <a:rPr lang="en-US" dirty="0" smtClean="0"/>
              <a:t>While they were there despite</a:t>
            </a:r>
            <a:r>
              <a:rPr lang="en-US" b="1" dirty="0" smtClean="0"/>
              <a:t> Howe </a:t>
            </a:r>
            <a:r>
              <a:rPr lang="en-US" dirty="0" smtClean="0"/>
              <a:t>continuing to fight against it Confederation became a reality and </a:t>
            </a:r>
            <a:r>
              <a:rPr lang="en-US" b="1" dirty="0" smtClean="0"/>
              <a:t>Nova Scotia </a:t>
            </a:r>
            <a:r>
              <a:rPr lang="en-US" dirty="0" smtClean="0"/>
              <a:t>joined the union.</a:t>
            </a:r>
          </a:p>
          <a:p>
            <a:r>
              <a:rPr lang="en-US" dirty="0" smtClean="0"/>
              <a:t>T</a:t>
            </a:r>
            <a:r>
              <a:rPr lang="en-US" b="1" dirty="0" smtClean="0"/>
              <a:t>upper</a:t>
            </a:r>
            <a:r>
              <a:rPr lang="en-US" dirty="0" smtClean="0"/>
              <a:t> became a </a:t>
            </a:r>
            <a:r>
              <a:rPr lang="en-US" b="1" dirty="0" smtClean="0"/>
              <a:t>Member of Parliament </a:t>
            </a:r>
            <a:r>
              <a:rPr lang="en-US" dirty="0" smtClean="0"/>
              <a:t>and for a short time (69 days) in 1896 he was </a:t>
            </a:r>
            <a:r>
              <a:rPr lang="en-US" b="1" dirty="0" smtClean="0"/>
              <a:t>Prime Minister </a:t>
            </a:r>
            <a:r>
              <a:rPr lang="en-US" dirty="0" smtClean="0"/>
              <a:t>of Canada.</a:t>
            </a:r>
            <a:endParaRPr lang="en-US" dirty="0"/>
          </a:p>
        </p:txBody>
      </p:sp>
    </p:spTree>
    <p:extLst>
      <p:ext uri="{BB962C8B-B14F-4D97-AF65-F5344CB8AC3E}">
        <p14:creationId xmlns:p14="http://schemas.microsoft.com/office/powerpoint/2010/main" val="2253583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The Seventy-two Resolutions: They just say “no” in Newfoundland and Labrador</a:t>
            </a:r>
            <a:endParaRPr lang="en-US" sz="2400" dirty="0"/>
          </a:p>
        </p:txBody>
      </p:sp>
      <p:sp>
        <p:nvSpPr>
          <p:cNvPr id="3" name="Content Placeholder 2"/>
          <p:cNvSpPr>
            <a:spLocks noGrp="1"/>
          </p:cNvSpPr>
          <p:nvPr>
            <p:ph idx="1"/>
          </p:nvPr>
        </p:nvSpPr>
        <p:spPr/>
        <p:txBody>
          <a:bodyPr>
            <a:normAutofit fontScale="62500" lnSpcReduction="20000"/>
          </a:bodyPr>
          <a:lstStyle/>
          <a:p>
            <a:r>
              <a:rPr lang="en-US" b="1" dirty="0" smtClean="0"/>
              <a:t>Newfoundland and Labrador </a:t>
            </a:r>
            <a:r>
              <a:rPr lang="en-US" dirty="0" smtClean="0"/>
              <a:t>rejected the </a:t>
            </a:r>
            <a:r>
              <a:rPr lang="en-US" b="1" dirty="0" smtClean="0"/>
              <a:t>Quebec Resolutions</a:t>
            </a:r>
            <a:r>
              <a:rPr lang="en-US" dirty="0" smtClean="0"/>
              <a:t>. They did not join </a:t>
            </a:r>
            <a:r>
              <a:rPr lang="en-US" b="1" dirty="0" smtClean="0"/>
              <a:t>Confederation </a:t>
            </a:r>
            <a:r>
              <a:rPr lang="en-US" dirty="0" smtClean="0"/>
              <a:t>until </a:t>
            </a:r>
            <a:r>
              <a:rPr lang="en-US" b="1" dirty="0" smtClean="0"/>
              <a:t>1949</a:t>
            </a:r>
            <a:r>
              <a:rPr lang="en-US" dirty="0" smtClean="0"/>
              <a:t>, eighty-two years later. </a:t>
            </a:r>
          </a:p>
          <a:p>
            <a:r>
              <a:rPr lang="en-US" dirty="0" smtClean="0"/>
              <a:t>They did not attend the </a:t>
            </a:r>
            <a:r>
              <a:rPr lang="en-US" b="1" dirty="0" smtClean="0"/>
              <a:t>Charlottetown Conference</a:t>
            </a:r>
            <a:r>
              <a:rPr lang="en-US" dirty="0" smtClean="0"/>
              <a:t>, they sent two delegates to the </a:t>
            </a:r>
            <a:r>
              <a:rPr lang="en-US" b="1" dirty="0" smtClean="0"/>
              <a:t>Quebec Conference</a:t>
            </a:r>
            <a:r>
              <a:rPr lang="en-US" dirty="0" smtClean="0"/>
              <a:t>. One of these delegates </a:t>
            </a:r>
            <a:r>
              <a:rPr lang="en-US" b="1" dirty="0" smtClean="0"/>
              <a:t>F.B.T. Carter </a:t>
            </a:r>
            <a:r>
              <a:rPr lang="en-US" dirty="0" smtClean="0"/>
              <a:t>became the colony’s premier in 1865.</a:t>
            </a:r>
          </a:p>
          <a:p>
            <a:r>
              <a:rPr lang="en-US" b="1" dirty="0" smtClean="0"/>
              <a:t>Carter</a:t>
            </a:r>
            <a:r>
              <a:rPr lang="en-US" dirty="0" smtClean="0"/>
              <a:t> personally supported Confederation, however the people of Newfoundland and Labrador did not.</a:t>
            </a:r>
          </a:p>
          <a:p>
            <a:r>
              <a:rPr lang="en-US" dirty="0" smtClean="0"/>
              <a:t>A </a:t>
            </a:r>
            <a:r>
              <a:rPr lang="en-US" b="1" dirty="0" smtClean="0"/>
              <a:t>St. John’s </a:t>
            </a:r>
            <a:r>
              <a:rPr lang="en-US" dirty="0" smtClean="0"/>
              <a:t>merchant </a:t>
            </a:r>
            <a:r>
              <a:rPr lang="en-US" b="1" dirty="0" smtClean="0"/>
              <a:t>C.F. Bennett </a:t>
            </a:r>
            <a:r>
              <a:rPr lang="en-US" dirty="0" smtClean="0"/>
              <a:t>led the </a:t>
            </a:r>
            <a:r>
              <a:rPr lang="en-US" b="1" dirty="0" smtClean="0"/>
              <a:t>anti-Confederation</a:t>
            </a:r>
            <a:r>
              <a:rPr lang="en-US" dirty="0" smtClean="0"/>
              <a:t> movement. He warned that a Confederated Canada would most likely tax boats, fish, and fishing tackle. He worried that Canadian goods would be sold so cheap they would devalue products from </a:t>
            </a:r>
            <a:r>
              <a:rPr lang="en-US" b="1" dirty="0" smtClean="0"/>
              <a:t>Newfoundland and Labrador </a:t>
            </a:r>
            <a:r>
              <a:rPr lang="en-US" dirty="0" smtClean="0"/>
              <a:t>and that they would be expected to fight in any conflicts within the new country in </a:t>
            </a:r>
            <a:r>
              <a:rPr lang="en-US" b="1" dirty="0" smtClean="0"/>
              <a:t>“defense of the desert sands” </a:t>
            </a:r>
            <a:r>
              <a:rPr lang="en-US" dirty="0" smtClean="0"/>
              <a:t>of Canada.</a:t>
            </a:r>
          </a:p>
          <a:p>
            <a:r>
              <a:rPr lang="en-US" dirty="0" smtClean="0"/>
              <a:t>In 1866 when confederation was defeated in </a:t>
            </a:r>
            <a:r>
              <a:rPr lang="en-US" b="1" dirty="0" smtClean="0"/>
              <a:t>Newfoundland</a:t>
            </a:r>
            <a:r>
              <a:rPr lang="en-US" dirty="0" smtClean="0"/>
              <a:t> they held a parade in </a:t>
            </a:r>
            <a:r>
              <a:rPr lang="en-US" b="1" dirty="0" smtClean="0"/>
              <a:t>St. John’s </a:t>
            </a:r>
            <a:r>
              <a:rPr lang="en-US" dirty="0" smtClean="0"/>
              <a:t>where a coffin labeled </a:t>
            </a:r>
            <a:r>
              <a:rPr lang="en-US" b="1" dirty="0" smtClean="0"/>
              <a:t>“Confederation” </a:t>
            </a:r>
            <a:r>
              <a:rPr lang="en-US" dirty="0" smtClean="0"/>
              <a:t>which they buried in a mock funeral. </a:t>
            </a:r>
          </a:p>
          <a:p>
            <a:endParaRPr lang="en-US" dirty="0"/>
          </a:p>
        </p:txBody>
      </p:sp>
    </p:spTree>
    <p:extLst>
      <p:ext uri="{BB962C8B-B14F-4D97-AF65-F5344CB8AC3E}">
        <p14:creationId xmlns:p14="http://schemas.microsoft.com/office/powerpoint/2010/main" val="3969305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Seventy-two Resolutions: </a:t>
            </a:r>
            <a:br>
              <a:rPr lang="en-US" sz="2800" dirty="0" smtClean="0"/>
            </a:br>
            <a:r>
              <a:rPr lang="en-US" sz="2800" dirty="0" smtClean="0"/>
              <a:t>Prince Edward Island rejects Confederation</a:t>
            </a:r>
            <a:endParaRPr lang="en-US" sz="2800" dirty="0"/>
          </a:p>
        </p:txBody>
      </p:sp>
      <p:sp>
        <p:nvSpPr>
          <p:cNvPr id="3" name="Content Placeholder 2"/>
          <p:cNvSpPr>
            <a:spLocks noGrp="1"/>
          </p:cNvSpPr>
          <p:nvPr>
            <p:ph idx="1"/>
          </p:nvPr>
        </p:nvSpPr>
        <p:spPr/>
        <p:txBody>
          <a:bodyPr>
            <a:normAutofit fontScale="47500" lnSpcReduction="20000"/>
          </a:bodyPr>
          <a:lstStyle/>
          <a:p>
            <a:r>
              <a:rPr lang="en-US" dirty="0" smtClean="0"/>
              <a:t>Prince Edward Island initially rejected Confederation. They did not join until 1873 (six years later)</a:t>
            </a:r>
          </a:p>
          <a:p>
            <a:r>
              <a:rPr lang="en-US" dirty="0" smtClean="0"/>
              <a:t>They were upset that Charlottetown was not selected as the new capital of Canada (they felt that because the Charlottetown conference was the birth of the movement they should be the capital of the country)</a:t>
            </a:r>
          </a:p>
          <a:p>
            <a:r>
              <a:rPr lang="en-US" dirty="0" smtClean="0"/>
              <a:t>A larger concern was the question of representation by population. </a:t>
            </a:r>
          </a:p>
          <a:p>
            <a:r>
              <a:rPr lang="en-US" dirty="0" smtClean="0"/>
              <a:t>Prince Edward Island had a population smaller than the city of Montreal (80, 000 in PEI compared to 107 000 in the city of Montreal) </a:t>
            </a:r>
          </a:p>
          <a:p>
            <a:r>
              <a:rPr lang="en-US" dirty="0" smtClean="0"/>
              <a:t>Under this system PEI would only have five members in the House of Commons out of a total of 194 seats. </a:t>
            </a:r>
          </a:p>
          <a:p>
            <a:r>
              <a:rPr lang="en-US" dirty="0" smtClean="0"/>
              <a:t>The promise of a railroad from Canada to the Maritimes did not appeal to PEI as it would not really do anything to help them. There was no discussion of building government supported rail systems on PEI itself.</a:t>
            </a:r>
          </a:p>
          <a:p>
            <a:r>
              <a:rPr lang="en-US" dirty="0" smtClean="0"/>
              <a:t>Another problem in PEI was land ownership. Most of the farmers were renting or leasing their land from rich absentee British landlords. The farmers of PEI thought the government should buy these landlords out.</a:t>
            </a:r>
          </a:p>
          <a:p>
            <a:r>
              <a:rPr lang="en-US" dirty="0" smtClean="0"/>
              <a:t>At the last minute it was suggested that the new union would put $800 000 toward buying the land for the Islanders, however it was too little too late</a:t>
            </a:r>
          </a:p>
          <a:p>
            <a:r>
              <a:rPr lang="en-US" dirty="0" smtClean="0"/>
              <a:t>Despite arguments from pro-Confederation citizens like John H. Gray, William H. Pope, or Edward Whelan the people of PEI rejected the Confederation proposals of 1866.</a:t>
            </a:r>
            <a:endParaRPr lang="en-US" dirty="0"/>
          </a:p>
        </p:txBody>
      </p:sp>
    </p:spTree>
    <p:extLst>
      <p:ext uri="{BB962C8B-B14F-4D97-AF65-F5344CB8AC3E}">
        <p14:creationId xmlns:p14="http://schemas.microsoft.com/office/powerpoint/2010/main" val="802434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Confederation: The London Conference 1866</a:t>
            </a:r>
            <a:endParaRPr lang="en-US" sz="2800" dirty="0"/>
          </a:p>
        </p:txBody>
      </p:sp>
      <p:sp>
        <p:nvSpPr>
          <p:cNvPr id="3" name="Content Placeholder 2"/>
          <p:cNvSpPr>
            <a:spLocks noGrp="1"/>
          </p:cNvSpPr>
          <p:nvPr>
            <p:ph idx="1"/>
          </p:nvPr>
        </p:nvSpPr>
        <p:spPr>
          <a:xfrm>
            <a:off x="457200" y="1124744"/>
            <a:ext cx="8229600" cy="5733256"/>
          </a:xfrm>
        </p:spPr>
        <p:txBody>
          <a:bodyPr>
            <a:normAutofit fontScale="55000" lnSpcReduction="20000"/>
          </a:bodyPr>
          <a:lstStyle/>
          <a:p>
            <a:r>
              <a:rPr lang="en-US" dirty="0" smtClean="0"/>
              <a:t>In 1866 the Colonies of </a:t>
            </a:r>
            <a:r>
              <a:rPr lang="en-US" b="1" dirty="0" smtClean="0"/>
              <a:t>British North America </a:t>
            </a:r>
            <a:r>
              <a:rPr lang="en-US" dirty="0" smtClean="0"/>
              <a:t>belonged to </a:t>
            </a:r>
            <a:r>
              <a:rPr lang="en-US" b="1" dirty="0" smtClean="0"/>
              <a:t>Great Britain. </a:t>
            </a:r>
            <a:r>
              <a:rPr lang="en-US" dirty="0" smtClean="0"/>
              <a:t>This meant that the colonies of </a:t>
            </a:r>
            <a:r>
              <a:rPr lang="en-US" b="1" dirty="0" smtClean="0"/>
              <a:t>British North America </a:t>
            </a:r>
            <a:r>
              <a:rPr lang="en-US" dirty="0" smtClean="0"/>
              <a:t>could not Confederate without the permission of the </a:t>
            </a:r>
            <a:r>
              <a:rPr lang="en-US" b="1" dirty="0" smtClean="0"/>
              <a:t>British Parliament</a:t>
            </a:r>
            <a:r>
              <a:rPr lang="en-US" dirty="0" smtClean="0"/>
              <a:t>.</a:t>
            </a:r>
          </a:p>
          <a:p>
            <a:r>
              <a:rPr lang="en-US" dirty="0" smtClean="0"/>
              <a:t>Luckily for Confederation the British supported the idea of the Colonies uniting.</a:t>
            </a:r>
          </a:p>
          <a:p>
            <a:r>
              <a:rPr lang="en-US" dirty="0" smtClean="0"/>
              <a:t>In </a:t>
            </a:r>
            <a:r>
              <a:rPr lang="en-US" b="1" dirty="0" smtClean="0"/>
              <a:t>1867</a:t>
            </a:r>
            <a:r>
              <a:rPr lang="en-US" dirty="0" smtClean="0"/>
              <a:t> The </a:t>
            </a:r>
            <a:r>
              <a:rPr lang="en-US" b="1" dirty="0" smtClean="0"/>
              <a:t>British North America Act </a:t>
            </a:r>
            <a:r>
              <a:rPr lang="en-US" dirty="0" smtClean="0"/>
              <a:t>usually referred to as the </a:t>
            </a:r>
            <a:r>
              <a:rPr lang="en-US" b="1" dirty="0" smtClean="0"/>
              <a:t>BNA Act </a:t>
            </a:r>
            <a:r>
              <a:rPr lang="en-US" dirty="0" smtClean="0"/>
              <a:t>was introduced and passed in the British Parliament.</a:t>
            </a:r>
          </a:p>
          <a:p>
            <a:r>
              <a:rPr lang="en-US" dirty="0" smtClean="0"/>
              <a:t>This Act united</a:t>
            </a:r>
            <a:r>
              <a:rPr lang="en-US" b="1" dirty="0" smtClean="0"/>
              <a:t> four </a:t>
            </a:r>
            <a:r>
              <a:rPr lang="en-US" dirty="0" smtClean="0"/>
              <a:t>provinces: </a:t>
            </a:r>
            <a:r>
              <a:rPr lang="en-US" b="1" dirty="0" smtClean="0"/>
              <a:t>New Brunswick, Nova Scotia, and the two </a:t>
            </a:r>
            <a:r>
              <a:rPr lang="en-US" b="1" dirty="0" err="1" smtClean="0"/>
              <a:t>Canadas</a:t>
            </a:r>
            <a:r>
              <a:rPr lang="en-US" b="1" dirty="0" smtClean="0"/>
              <a:t> (Canada East and Canada West) </a:t>
            </a:r>
          </a:p>
          <a:p>
            <a:r>
              <a:rPr lang="en-US" dirty="0" smtClean="0"/>
              <a:t>Canada East and Canada West were renamed </a:t>
            </a:r>
            <a:r>
              <a:rPr lang="en-US" b="1" dirty="0" smtClean="0"/>
              <a:t>Ontario (Canada West</a:t>
            </a:r>
            <a:r>
              <a:rPr lang="en-US" dirty="0" smtClean="0"/>
              <a:t>) and </a:t>
            </a:r>
            <a:r>
              <a:rPr lang="en-US" b="1" dirty="0" smtClean="0"/>
              <a:t>Quebec (Canada East)</a:t>
            </a:r>
          </a:p>
          <a:p>
            <a:r>
              <a:rPr lang="en-US" dirty="0" smtClean="0"/>
              <a:t>The BNA Act was based on the </a:t>
            </a:r>
            <a:r>
              <a:rPr lang="en-US" b="1" dirty="0" smtClean="0"/>
              <a:t>Seventy-two resolutions </a:t>
            </a:r>
            <a:r>
              <a:rPr lang="en-US" dirty="0" smtClean="0"/>
              <a:t>(developed at the </a:t>
            </a:r>
            <a:r>
              <a:rPr lang="en-US" b="1" dirty="0" smtClean="0"/>
              <a:t>Quebec Conference</a:t>
            </a:r>
            <a:r>
              <a:rPr lang="en-US" dirty="0" smtClean="0"/>
              <a:t>) It passed without any massive changes.</a:t>
            </a:r>
          </a:p>
          <a:p>
            <a:r>
              <a:rPr lang="en-US" dirty="0" smtClean="0"/>
              <a:t>On </a:t>
            </a:r>
            <a:r>
              <a:rPr lang="en-US" b="1" dirty="0" smtClean="0"/>
              <a:t>July 1, 1867 </a:t>
            </a:r>
            <a:r>
              <a:rPr lang="en-US" dirty="0" smtClean="0"/>
              <a:t>(after being signed by </a:t>
            </a:r>
            <a:r>
              <a:rPr lang="en-US" b="1" dirty="0" smtClean="0"/>
              <a:t>Queen Victoria</a:t>
            </a:r>
            <a:r>
              <a:rPr lang="en-US" dirty="0" smtClean="0"/>
              <a:t>) the country of </a:t>
            </a:r>
            <a:r>
              <a:rPr lang="en-US" b="1" dirty="0" smtClean="0"/>
              <a:t>Canada </a:t>
            </a:r>
            <a:r>
              <a:rPr lang="en-US" dirty="0" smtClean="0"/>
              <a:t>was born.</a:t>
            </a:r>
          </a:p>
          <a:p>
            <a:r>
              <a:rPr lang="en-US" dirty="0" smtClean="0"/>
              <a:t>There were many celebrations, dancing, parties and ice-cream eating among those who supported Confederation.</a:t>
            </a:r>
          </a:p>
          <a:p>
            <a:r>
              <a:rPr lang="en-US" dirty="0" smtClean="0"/>
              <a:t>Anti-</a:t>
            </a:r>
            <a:r>
              <a:rPr lang="en-US" dirty="0" err="1" smtClean="0"/>
              <a:t>Confederationists</a:t>
            </a:r>
            <a:r>
              <a:rPr lang="en-US" dirty="0" smtClean="0"/>
              <a:t> were not as happy, they flew flags at half mast and wore black</a:t>
            </a:r>
          </a:p>
          <a:p>
            <a:r>
              <a:rPr lang="en-US" dirty="0" smtClean="0"/>
              <a:t>In Nova Scotia a effigy of </a:t>
            </a:r>
            <a:r>
              <a:rPr lang="en-US" b="1" dirty="0" smtClean="0"/>
              <a:t>Tupper </a:t>
            </a:r>
            <a:r>
              <a:rPr lang="en-US" dirty="0" smtClean="0"/>
              <a:t>was burned beside a rat. </a:t>
            </a:r>
            <a:r>
              <a:rPr lang="en-US" b="1" dirty="0" smtClean="0"/>
              <a:t>New Brunswick </a:t>
            </a:r>
            <a:r>
              <a:rPr lang="en-US" dirty="0" smtClean="0"/>
              <a:t>had a death notice on the front page of the paper “Died- at her residence in the city of Fredericton, The Province of New Brunswick, in the eighty third year of her age.”</a:t>
            </a:r>
          </a:p>
        </p:txBody>
      </p:sp>
    </p:spTree>
    <p:extLst>
      <p:ext uri="{BB962C8B-B14F-4D97-AF65-F5344CB8AC3E}">
        <p14:creationId xmlns:p14="http://schemas.microsoft.com/office/powerpoint/2010/main" val="2502024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Government?</a:t>
            </a:r>
            <a:br>
              <a:rPr lang="en-US" dirty="0" smtClean="0"/>
            </a:br>
            <a:r>
              <a:rPr lang="en-US" dirty="0" smtClean="0"/>
              <a:t>What we took from the British Model</a:t>
            </a:r>
            <a:endParaRPr lang="en-CA" dirty="0"/>
          </a:p>
        </p:txBody>
      </p:sp>
      <p:sp>
        <p:nvSpPr>
          <p:cNvPr id="3" name="Content Placeholder 2"/>
          <p:cNvSpPr>
            <a:spLocks noGrp="1"/>
          </p:cNvSpPr>
          <p:nvPr>
            <p:ph idx="1"/>
          </p:nvPr>
        </p:nvSpPr>
        <p:spPr/>
        <p:txBody>
          <a:bodyPr>
            <a:normAutofit fontScale="55000" lnSpcReduction="20000"/>
          </a:bodyPr>
          <a:lstStyle/>
          <a:p>
            <a:r>
              <a:rPr lang="en-US" dirty="0" smtClean="0"/>
              <a:t>When deciding on the structure of government for the new country of Canada, the </a:t>
            </a:r>
            <a:r>
              <a:rPr lang="en-US" b="1" dirty="0" smtClean="0"/>
              <a:t>founders of Confederation </a:t>
            </a:r>
            <a:r>
              <a:rPr lang="en-US" dirty="0" smtClean="0"/>
              <a:t>examined both the American and British systems and took what they thought was the best aspects of both</a:t>
            </a:r>
          </a:p>
          <a:p>
            <a:r>
              <a:rPr lang="en-US" dirty="0" smtClean="0"/>
              <a:t>The </a:t>
            </a:r>
            <a:r>
              <a:rPr lang="en-US" b="1" dirty="0" smtClean="0"/>
              <a:t>Queen</a:t>
            </a:r>
            <a:r>
              <a:rPr lang="en-US" dirty="0" smtClean="0"/>
              <a:t> remained the </a:t>
            </a:r>
            <a:r>
              <a:rPr lang="en-US" b="1" dirty="0" smtClean="0"/>
              <a:t>head of state </a:t>
            </a:r>
            <a:r>
              <a:rPr lang="en-US" dirty="0" smtClean="0"/>
              <a:t>in Canada (she still is) </a:t>
            </a:r>
          </a:p>
          <a:p>
            <a:r>
              <a:rPr lang="en-US" dirty="0" smtClean="0"/>
              <a:t>The </a:t>
            </a:r>
            <a:r>
              <a:rPr lang="en-US" b="1" dirty="0" smtClean="0"/>
              <a:t>Governor General </a:t>
            </a:r>
            <a:r>
              <a:rPr lang="en-US" dirty="0" smtClean="0"/>
              <a:t>would act as the </a:t>
            </a:r>
            <a:r>
              <a:rPr lang="en-US" b="1" dirty="0" smtClean="0"/>
              <a:t>Queen’s representative </a:t>
            </a:r>
            <a:r>
              <a:rPr lang="en-US" dirty="0" smtClean="0"/>
              <a:t>in Canada (they still do)</a:t>
            </a:r>
          </a:p>
          <a:p>
            <a:r>
              <a:rPr lang="en-US" dirty="0" smtClean="0"/>
              <a:t>The founders of Confederation decided to follow the British example of </a:t>
            </a:r>
            <a:r>
              <a:rPr lang="en-US" b="1" dirty="0" smtClean="0"/>
              <a:t>Parliamentary government.</a:t>
            </a:r>
            <a:endParaRPr lang="en-CA" dirty="0" smtClean="0"/>
          </a:p>
          <a:p>
            <a:r>
              <a:rPr lang="en-US" dirty="0" smtClean="0"/>
              <a:t>Like the British government, Canada would have a </a:t>
            </a:r>
            <a:r>
              <a:rPr lang="en-US" b="1" dirty="0" smtClean="0"/>
              <a:t>Prime Minister </a:t>
            </a:r>
            <a:r>
              <a:rPr lang="en-US" dirty="0" smtClean="0"/>
              <a:t>and a </a:t>
            </a:r>
            <a:r>
              <a:rPr lang="en-US" b="1" dirty="0" smtClean="0"/>
              <a:t>cabinet</a:t>
            </a:r>
            <a:r>
              <a:rPr lang="en-US" dirty="0" smtClean="0"/>
              <a:t> of </a:t>
            </a:r>
            <a:r>
              <a:rPr lang="en-US" b="1" dirty="0" smtClean="0"/>
              <a:t>senior ministers </a:t>
            </a:r>
            <a:r>
              <a:rPr lang="en-US" dirty="0" smtClean="0"/>
              <a:t>to create government policy. They would all be members of the </a:t>
            </a:r>
            <a:r>
              <a:rPr lang="en-US" b="1" dirty="0" smtClean="0"/>
              <a:t>political party </a:t>
            </a:r>
            <a:r>
              <a:rPr lang="en-US" dirty="0" smtClean="0"/>
              <a:t>that had the largest number of </a:t>
            </a:r>
            <a:r>
              <a:rPr lang="en-US" b="1" dirty="0" smtClean="0"/>
              <a:t>representatives</a:t>
            </a:r>
            <a:r>
              <a:rPr lang="en-US" dirty="0" smtClean="0"/>
              <a:t> elected to the </a:t>
            </a:r>
            <a:r>
              <a:rPr lang="en-US" b="1" dirty="0" smtClean="0"/>
              <a:t>House of Commons.</a:t>
            </a:r>
            <a:endParaRPr lang="en-US" dirty="0"/>
          </a:p>
          <a:p>
            <a:r>
              <a:rPr lang="en-US" dirty="0" smtClean="0"/>
              <a:t>The </a:t>
            </a:r>
            <a:r>
              <a:rPr lang="en-US" b="1" dirty="0" smtClean="0"/>
              <a:t>House of Commons </a:t>
            </a:r>
            <a:r>
              <a:rPr lang="en-US" dirty="0" smtClean="0"/>
              <a:t>would be made up of people </a:t>
            </a:r>
            <a:r>
              <a:rPr lang="en-US" b="1" dirty="0" smtClean="0"/>
              <a:t>elected</a:t>
            </a:r>
            <a:r>
              <a:rPr lang="en-US" dirty="0" smtClean="0"/>
              <a:t> in their </a:t>
            </a:r>
            <a:r>
              <a:rPr lang="en-US" b="1" dirty="0" smtClean="0"/>
              <a:t>ridings (constituency, seat) </a:t>
            </a:r>
            <a:r>
              <a:rPr lang="en-US" dirty="0" smtClean="0"/>
              <a:t>to </a:t>
            </a:r>
            <a:r>
              <a:rPr lang="en-US" b="1" dirty="0" smtClean="0"/>
              <a:t>represent</a:t>
            </a:r>
            <a:r>
              <a:rPr lang="en-US" dirty="0" smtClean="0"/>
              <a:t> the </a:t>
            </a:r>
            <a:r>
              <a:rPr lang="en-US" b="1" dirty="0" smtClean="0"/>
              <a:t>citizens</a:t>
            </a:r>
            <a:r>
              <a:rPr lang="en-US" dirty="0" smtClean="0"/>
              <a:t> of the </a:t>
            </a:r>
            <a:r>
              <a:rPr lang="en-US" b="1" dirty="0" smtClean="0"/>
              <a:t>region</a:t>
            </a:r>
            <a:r>
              <a:rPr lang="en-US" dirty="0" smtClean="0"/>
              <a:t> they were</a:t>
            </a:r>
            <a:r>
              <a:rPr lang="en-US" b="1" dirty="0" smtClean="0"/>
              <a:t> elected </a:t>
            </a:r>
            <a:r>
              <a:rPr lang="en-US" dirty="0" smtClean="0"/>
              <a:t>from. </a:t>
            </a:r>
          </a:p>
          <a:p>
            <a:r>
              <a:rPr lang="en-US" dirty="0" smtClean="0"/>
              <a:t>This way if the </a:t>
            </a:r>
            <a:r>
              <a:rPr lang="en-US" b="1" dirty="0" smtClean="0"/>
              <a:t>prime minister </a:t>
            </a:r>
            <a:r>
              <a:rPr lang="en-US" dirty="0" smtClean="0"/>
              <a:t>and their </a:t>
            </a:r>
            <a:r>
              <a:rPr lang="en-US" b="1" dirty="0" smtClean="0"/>
              <a:t>political party </a:t>
            </a:r>
            <a:r>
              <a:rPr lang="en-US" dirty="0" smtClean="0"/>
              <a:t>lost the support of a </a:t>
            </a:r>
            <a:r>
              <a:rPr lang="en-US" b="1" dirty="0" smtClean="0"/>
              <a:t>majority</a:t>
            </a:r>
            <a:r>
              <a:rPr lang="en-US" dirty="0" smtClean="0"/>
              <a:t> of members of the House of </a:t>
            </a:r>
            <a:r>
              <a:rPr lang="en-US" b="1" dirty="0" smtClean="0"/>
              <a:t>Commons (Members of Parliament or MPs) </a:t>
            </a:r>
            <a:r>
              <a:rPr lang="en-US" dirty="0" smtClean="0"/>
              <a:t>they could be voted out of power and forced to call an </a:t>
            </a:r>
            <a:r>
              <a:rPr lang="en-US" b="1" dirty="0" smtClean="0"/>
              <a:t>election. </a:t>
            </a:r>
          </a:p>
        </p:txBody>
      </p:sp>
    </p:spTree>
    <p:extLst>
      <p:ext uri="{BB962C8B-B14F-4D97-AF65-F5344CB8AC3E}">
        <p14:creationId xmlns:p14="http://schemas.microsoft.com/office/powerpoint/2010/main" val="2489988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rmAutofit/>
          </a:bodyPr>
          <a:lstStyle/>
          <a:p>
            <a:r>
              <a:rPr lang="en-US" sz="3200" dirty="0" smtClean="0"/>
              <a:t>The British Model </a:t>
            </a:r>
            <a:br>
              <a:rPr lang="en-US" sz="3200" dirty="0" smtClean="0"/>
            </a:br>
            <a:r>
              <a:rPr lang="en-US" sz="3200" dirty="0" smtClean="0"/>
              <a:t>The House of Commons and the Senate</a:t>
            </a:r>
            <a:endParaRPr lang="en-CA" sz="3200"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It was decided that the Canadian House of Commons would have elected representatives from each of the provinces.</a:t>
            </a:r>
          </a:p>
          <a:p>
            <a:r>
              <a:rPr lang="en-US" dirty="0" smtClean="0"/>
              <a:t>Quebec was promised 65 MPs to ensure that French interests were protected, even if they were smaller in actual population numbers.</a:t>
            </a:r>
          </a:p>
          <a:p>
            <a:r>
              <a:rPr lang="en-US" dirty="0" smtClean="0"/>
              <a:t>The other provinces would have the number of representatives determined by population.</a:t>
            </a:r>
          </a:p>
          <a:p>
            <a:r>
              <a:rPr lang="en-US" dirty="0" smtClean="0"/>
              <a:t>Canada like the British would also have a second house (in Britain it was called the House of Lords) Canada named it’s second house the Senate (like the Americans) </a:t>
            </a:r>
          </a:p>
          <a:p>
            <a:r>
              <a:rPr lang="en-US" dirty="0" smtClean="0"/>
              <a:t>The Senate was originally composed of 72 lifetime members. 24 from Quebec, 24 from Ontario, and 24 from the Maritimes.</a:t>
            </a:r>
          </a:p>
          <a:p>
            <a:r>
              <a:rPr lang="en-US" dirty="0" smtClean="0"/>
              <a:t>The Senate was responsible for double checking the laws passed in the House of Commons.</a:t>
            </a:r>
          </a:p>
          <a:p>
            <a:r>
              <a:rPr lang="en-US" dirty="0" smtClean="0"/>
              <a:t>The executive and legislative councils were selected from people in the party with the most MPs elected to the House of Commons.</a:t>
            </a:r>
          </a:p>
          <a:p>
            <a:r>
              <a:rPr lang="en-US" dirty="0" smtClean="0"/>
              <a:t>This made the PM and the Cabinet the most powerful political forces in the newly formed country.</a:t>
            </a:r>
            <a:endParaRPr lang="en-CA" dirty="0"/>
          </a:p>
        </p:txBody>
      </p:sp>
    </p:spTree>
    <p:extLst>
      <p:ext uri="{BB962C8B-B14F-4D97-AF65-F5344CB8AC3E}">
        <p14:creationId xmlns:p14="http://schemas.microsoft.com/office/powerpoint/2010/main" val="1270024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US" sz="2800" dirty="0" smtClean="0"/>
              <a:t>What Kind of Government?</a:t>
            </a:r>
            <a:br>
              <a:rPr lang="en-US" sz="2800" dirty="0" smtClean="0"/>
            </a:br>
            <a:r>
              <a:rPr lang="en-US" sz="2800" dirty="0" smtClean="0"/>
              <a:t>The American Model</a:t>
            </a:r>
            <a:endParaRPr lang="en-CA" sz="2800" dirty="0"/>
          </a:p>
        </p:txBody>
      </p:sp>
      <p:sp>
        <p:nvSpPr>
          <p:cNvPr id="3" name="Content Placeholder 2"/>
          <p:cNvSpPr>
            <a:spLocks noGrp="1"/>
          </p:cNvSpPr>
          <p:nvPr>
            <p:ph idx="1"/>
          </p:nvPr>
        </p:nvSpPr>
        <p:spPr>
          <a:xfrm>
            <a:off x="0" y="908720"/>
            <a:ext cx="9144000" cy="5904656"/>
          </a:xfrm>
        </p:spPr>
        <p:txBody>
          <a:bodyPr>
            <a:normAutofit fontScale="55000" lnSpcReduction="20000"/>
          </a:bodyPr>
          <a:lstStyle/>
          <a:p>
            <a:r>
              <a:rPr lang="en-CA" dirty="0" smtClean="0"/>
              <a:t>Like the Americans Canada decided to adopt a </a:t>
            </a:r>
            <a:r>
              <a:rPr lang="en-CA" b="1" dirty="0" smtClean="0"/>
              <a:t>federal union </a:t>
            </a:r>
            <a:endParaRPr lang="en-CA" dirty="0"/>
          </a:p>
          <a:p>
            <a:r>
              <a:rPr lang="en-CA" dirty="0" smtClean="0"/>
              <a:t>In a </a:t>
            </a:r>
            <a:r>
              <a:rPr lang="en-CA" b="1" dirty="0" smtClean="0"/>
              <a:t>federal/centralized system </a:t>
            </a:r>
            <a:r>
              <a:rPr lang="en-CA" dirty="0" smtClean="0"/>
              <a:t>the </a:t>
            </a:r>
            <a:r>
              <a:rPr lang="en-CA" b="1" dirty="0" smtClean="0"/>
              <a:t>federal</a:t>
            </a:r>
            <a:r>
              <a:rPr lang="en-CA" dirty="0" smtClean="0"/>
              <a:t> or </a:t>
            </a:r>
            <a:r>
              <a:rPr lang="en-CA" b="1" dirty="0" smtClean="0"/>
              <a:t>central government </a:t>
            </a:r>
            <a:r>
              <a:rPr lang="en-CA" dirty="0" smtClean="0"/>
              <a:t>deals with issues that impact the entire nation, however each </a:t>
            </a:r>
            <a:r>
              <a:rPr lang="en-CA" b="1" dirty="0" smtClean="0"/>
              <a:t>province</a:t>
            </a:r>
            <a:r>
              <a:rPr lang="en-CA" dirty="0" smtClean="0"/>
              <a:t> or </a:t>
            </a:r>
            <a:r>
              <a:rPr lang="en-CA" b="1" dirty="0" smtClean="0"/>
              <a:t>state</a:t>
            </a:r>
            <a:r>
              <a:rPr lang="en-CA" dirty="0" smtClean="0"/>
              <a:t> deals with </a:t>
            </a:r>
            <a:r>
              <a:rPr lang="en-CA" b="1" dirty="0" smtClean="0"/>
              <a:t>internal affairs independently</a:t>
            </a:r>
            <a:r>
              <a:rPr lang="en-CA" dirty="0" smtClean="0"/>
              <a:t> of the centralized government.</a:t>
            </a:r>
          </a:p>
          <a:p>
            <a:r>
              <a:rPr lang="en-CA" dirty="0" smtClean="0"/>
              <a:t>This meant that the </a:t>
            </a:r>
            <a:r>
              <a:rPr lang="en-CA" b="1" dirty="0" smtClean="0"/>
              <a:t>provinces</a:t>
            </a:r>
            <a:r>
              <a:rPr lang="en-CA" dirty="0" smtClean="0"/>
              <a:t> would have the right/responsibility to deal with things like roads without having to consult with the federal government. </a:t>
            </a:r>
          </a:p>
          <a:p>
            <a:r>
              <a:rPr lang="en-CA" dirty="0" smtClean="0"/>
              <a:t>The question of how power should be distributed between the federal government and the provinces became the next issue the founders of Confederation would have to take on</a:t>
            </a:r>
          </a:p>
          <a:p>
            <a:r>
              <a:rPr lang="en-CA" b="1" dirty="0" smtClean="0"/>
              <a:t>Macdonald</a:t>
            </a:r>
            <a:r>
              <a:rPr lang="en-CA" dirty="0" smtClean="0"/>
              <a:t> believed that the </a:t>
            </a:r>
            <a:r>
              <a:rPr lang="en-CA" b="1" dirty="0" smtClean="0"/>
              <a:t>Americans</a:t>
            </a:r>
            <a:r>
              <a:rPr lang="en-CA" dirty="0" smtClean="0"/>
              <a:t> had made a mistake when they limited the power of the central government and gave wide ranging powers to the individual US states. </a:t>
            </a:r>
          </a:p>
          <a:p>
            <a:r>
              <a:rPr lang="en-CA" dirty="0" smtClean="0"/>
              <a:t>The </a:t>
            </a:r>
            <a:r>
              <a:rPr lang="en-CA" b="1" dirty="0" smtClean="0"/>
              <a:t>American civil war </a:t>
            </a:r>
            <a:r>
              <a:rPr lang="en-CA" dirty="0" smtClean="0"/>
              <a:t>was partially driven by disagreements over State vs. Federal powers. Therefore </a:t>
            </a:r>
            <a:r>
              <a:rPr lang="en-CA" b="1" dirty="0" smtClean="0"/>
              <a:t>Macdonald</a:t>
            </a:r>
            <a:r>
              <a:rPr lang="en-CA" dirty="0" smtClean="0"/>
              <a:t> argued for a strong central Canadian government with provinces holding less power than the American system.</a:t>
            </a:r>
          </a:p>
          <a:p>
            <a:r>
              <a:rPr lang="en-CA" b="1" dirty="0" smtClean="0"/>
              <a:t>Provinces </a:t>
            </a:r>
            <a:r>
              <a:rPr lang="en-CA" dirty="0" smtClean="0"/>
              <a:t>were responsible for: </a:t>
            </a:r>
            <a:r>
              <a:rPr lang="en-CA" b="1" dirty="0" smtClean="0"/>
              <a:t>Education, land ownership, natural resources, property rights, mines, forests, business licences, provincial taxes</a:t>
            </a:r>
            <a:r>
              <a:rPr lang="en-CA" dirty="0" smtClean="0"/>
              <a:t> and other issues of provincial rather than federal concern.</a:t>
            </a:r>
          </a:p>
          <a:p>
            <a:r>
              <a:rPr lang="en-CA" dirty="0" smtClean="0"/>
              <a:t>All other power belonged to the federal/central government.</a:t>
            </a:r>
          </a:p>
          <a:p>
            <a:r>
              <a:rPr lang="en-CA" dirty="0" smtClean="0"/>
              <a:t>The Federal level of government was responsible for: </a:t>
            </a:r>
            <a:r>
              <a:rPr lang="en-CA" b="1" dirty="0" smtClean="0"/>
              <a:t>trade, defence, foreign affairs, banks, shipping, fisheries, criminal law, and the power to tax the population. </a:t>
            </a:r>
          </a:p>
          <a:p>
            <a:r>
              <a:rPr lang="en-CA" dirty="0" smtClean="0"/>
              <a:t>The </a:t>
            </a:r>
            <a:r>
              <a:rPr lang="en-CA" b="1" dirty="0" smtClean="0"/>
              <a:t>Federal government </a:t>
            </a:r>
            <a:r>
              <a:rPr lang="en-CA" dirty="0" smtClean="0"/>
              <a:t>had the </a:t>
            </a:r>
            <a:r>
              <a:rPr lang="en-CA" b="1" dirty="0" smtClean="0"/>
              <a:t>power to strike down (disallow)</a:t>
            </a:r>
            <a:r>
              <a:rPr lang="en-CA" dirty="0" smtClean="0"/>
              <a:t> any law passed by the provinces. </a:t>
            </a:r>
          </a:p>
          <a:p>
            <a:r>
              <a:rPr lang="en-CA" dirty="0" smtClean="0"/>
              <a:t>The only mention of the </a:t>
            </a:r>
            <a:r>
              <a:rPr lang="en-CA" b="1" dirty="0" smtClean="0"/>
              <a:t>Aboriginal people </a:t>
            </a:r>
            <a:r>
              <a:rPr lang="en-CA" dirty="0" smtClean="0"/>
              <a:t>of Canada in the </a:t>
            </a:r>
            <a:r>
              <a:rPr lang="en-CA" b="1" dirty="0" smtClean="0"/>
              <a:t>British North America Act</a:t>
            </a:r>
            <a:r>
              <a:rPr lang="en-CA" dirty="0" smtClean="0"/>
              <a:t> is</a:t>
            </a:r>
          </a:p>
          <a:p>
            <a:r>
              <a:rPr lang="en-CA" dirty="0" smtClean="0"/>
              <a:t>“Indians and lands reserved for Indians” were the </a:t>
            </a:r>
            <a:r>
              <a:rPr lang="en-CA" b="1" dirty="0" smtClean="0"/>
              <a:t>responsibility of the federal government</a:t>
            </a:r>
          </a:p>
          <a:p>
            <a:endParaRPr lang="en-CA" b="1" dirty="0" smtClean="0"/>
          </a:p>
        </p:txBody>
      </p:sp>
    </p:spTree>
    <p:extLst>
      <p:ext uri="{BB962C8B-B14F-4D97-AF65-F5344CB8AC3E}">
        <p14:creationId xmlns:p14="http://schemas.microsoft.com/office/powerpoint/2010/main" val="208341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The Civil war in the USA and the impact of Manifest Destiny on Canadian Confederation</a:t>
            </a:r>
            <a:endParaRPr lang="en-CA" sz="3200" dirty="0"/>
          </a:p>
        </p:txBody>
      </p:sp>
      <p:sp>
        <p:nvSpPr>
          <p:cNvPr id="3" name="Content Placeholder 2"/>
          <p:cNvSpPr>
            <a:spLocks noGrp="1"/>
          </p:cNvSpPr>
          <p:nvPr>
            <p:ph idx="1"/>
          </p:nvPr>
        </p:nvSpPr>
        <p:spPr/>
        <p:txBody>
          <a:bodyPr>
            <a:normAutofit fontScale="92500"/>
          </a:bodyPr>
          <a:lstStyle/>
          <a:p>
            <a:r>
              <a:rPr lang="en-CA" dirty="0" smtClean="0"/>
              <a:t>Between 1861 and 1865 the US was fighting a bitter civil war between the Northern and Southern States. </a:t>
            </a:r>
          </a:p>
          <a:p>
            <a:r>
              <a:rPr lang="en-CA" dirty="0" smtClean="0"/>
              <a:t>The reasons for the war are complex, however the issue of separating into two independent countries and the legality of slavery dominated the conflict. </a:t>
            </a:r>
          </a:p>
          <a:p>
            <a:r>
              <a:rPr lang="en-CA" dirty="0" smtClean="0"/>
              <a:t>By 1865 the North had emerged the winner and slavery became illegal in the United States.</a:t>
            </a:r>
          </a:p>
          <a:p>
            <a:endParaRPr lang="en-CA" dirty="0"/>
          </a:p>
        </p:txBody>
      </p:sp>
    </p:spTree>
    <p:extLst>
      <p:ext uri="{BB962C8B-B14F-4D97-AF65-F5344CB8AC3E}">
        <p14:creationId xmlns:p14="http://schemas.microsoft.com/office/powerpoint/2010/main" val="36178494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Autofit/>
          </a:bodyPr>
          <a:lstStyle/>
          <a:p>
            <a:r>
              <a:rPr lang="en-US" sz="2800" dirty="0" smtClean="0"/>
              <a:t>Money, Money, Money</a:t>
            </a:r>
            <a:br>
              <a:rPr lang="en-US" sz="2800" dirty="0" smtClean="0"/>
            </a:br>
            <a:r>
              <a:rPr lang="en-US" sz="2800" dirty="0" smtClean="0"/>
              <a:t>Where to get it from?</a:t>
            </a:r>
            <a:br>
              <a:rPr lang="en-US" sz="2800" dirty="0" smtClean="0"/>
            </a:br>
            <a:r>
              <a:rPr lang="en-US" sz="2800" dirty="0" smtClean="0"/>
              <a:t>Financing the New Canada</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In the BNA Act the federal government took over all of the debt that had been acquired by the provinces. </a:t>
            </a:r>
            <a:br>
              <a:rPr lang="en-US" dirty="0" smtClean="0"/>
            </a:br>
            <a:r>
              <a:rPr lang="en-US" dirty="0" smtClean="0"/>
              <a:t>It also took most of the money generated by the provinces like custom duties.</a:t>
            </a:r>
          </a:p>
          <a:p>
            <a:r>
              <a:rPr lang="en-US" dirty="0" smtClean="0"/>
              <a:t>To make up for taking the money generated by the provinces the federal government gave the provinces the promised “subsidy” based on their population. </a:t>
            </a:r>
            <a:endParaRPr lang="en-US" dirty="0"/>
          </a:p>
        </p:txBody>
      </p:sp>
    </p:spTree>
    <p:extLst>
      <p:ext uri="{BB962C8B-B14F-4D97-AF65-F5344CB8AC3E}">
        <p14:creationId xmlns:p14="http://schemas.microsoft.com/office/powerpoint/2010/main" val="2574714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Loose Ends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British North America Act contained provisions to begin construction on a inter-colonial railway to connect the St. Lawrence River with Halifax within six months. </a:t>
            </a:r>
          </a:p>
          <a:p>
            <a:r>
              <a:rPr lang="en-US" dirty="0" smtClean="0"/>
              <a:t>The Act also created the terms under which new provinces could be admitted into the Dominion of Canada.</a:t>
            </a:r>
          </a:p>
          <a:p>
            <a:r>
              <a:rPr lang="en-US" dirty="0" smtClean="0"/>
              <a:t>The BNA Act also tried to protect the rights of the French-speaking people of Quebec. </a:t>
            </a:r>
          </a:p>
          <a:p>
            <a:r>
              <a:rPr lang="en-US" dirty="0" smtClean="0"/>
              <a:t>The French Canadians would be allowed to keep their province, language, schools and religion.</a:t>
            </a:r>
          </a:p>
          <a:p>
            <a:r>
              <a:rPr lang="en-US" dirty="0" smtClean="0"/>
              <a:t>The Act guaranteed both Protestant and Roman Catholic schools </a:t>
            </a:r>
          </a:p>
          <a:p>
            <a:r>
              <a:rPr lang="en-US" dirty="0" smtClean="0"/>
              <a:t>The BNA Act also stated that both the French and English languages would be used in the central Parliament, in the Parliament of Quebec and in courts at the federal level.</a:t>
            </a:r>
            <a:endParaRPr lang="en-US" dirty="0"/>
          </a:p>
        </p:txBody>
      </p:sp>
    </p:spTree>
    <p:extLst>
      <p:ext uri="{BB962C8B-B14F-4D97-AF65-F5344CB8AC3E}">
        <p14:creationId xmlns:p14="http://schemas.microsoft.com/office/powerpoint/2010/main" val="2606218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Impact of the American Civil War on Canadian Confederation</a:t>
            </a:r>
            <a:endParaRPr lang="en-CA"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CA" dirty="0" smtClean="0"/>
              <a:t>During the war a ship from the Northern States stopped a British ship called the </a:t>
            </a:r>
            <a:r>
              <a:rPr lang="en-CA" b="1" i="1" dirty="0" smtClean="0"/>
              <a:t>Trent</a:t>
            </a:r>
            <a:r>
              <a:rPr lang="en-CA" dirty="0" smtClean="0"/>
              <a:t>. They boarded the ship and took two Southerners on board as their prisoners. </a:t>
            </a:r>
          </a:p>
          <a:p>
            <a:r>
              <a:rPr lang="en-CA" dirty="0" smtClean="0"/>
              <a:t>This incident could have led to a war between the British and the Northern States, however Queen Victoria urged the British government to settle for an apology from the North. </a:t>
            </a:r>
          </a:p>
          <a:p>
            <a:r>
              <a:rPr lang="en-CA" dirty="0" smtClean="0"/>
              <a:t>The British helped to supply the Southern United States during the war. They built armed cruisers and sold them to the South.</a:t>
            </a:r>
          </a:p>
          <a:p>
            <a:r>
              <a:rPr lang="en-CA" dirty="0" smtClean="0"/>
              <a:t>A British built ship named the </a:t>
            </a:r>
            <a:r>
              <a:rPr lang="en-CA" b="1" i="1" dirty="0" smtClean="0"/>
              <a:t>Alabama</a:t>
            </a:r>
            <a:r>
              <a:rPr lang="en-CA" dirty="0" smtClean="0"/>
              <a:t> either captured or destroyed sixty-five Northern ships during the war. </a:t>
            </a:r>
          </a:p>
          <a:p>
            <a:r>
              <a:rPr lang="en-CA" dirty="0" smtClean="0"/>
              <a:t>When the conflict ended the US charged Britain for the damages.</a:t>
            </a:r>
          </a:p>
          <a:p>
            <a:r>
              <a:rPr lang="en-CA" dirty="0" smtClean="0"/>
              <a:t>The British ended up paying over $15 million to the US over this issue. This had an impact on the taxpayers back in Britain who resented paying for events happening across the ocean. </a:t>
            </a:r>
          </a:p>
          <a:p>
            <a:r>
              <a:rPr lang="en-CA" dirty="0" smtClean="0"/>
              <a:t>British support for the Southern States had another affect, when the Northern States emerged victorious they were not very happy with the British.</a:t>
            </a:r>
            <a:endParaRPr lang="en-CA" dirty="0"/>
          </a:p>
        </p:txBody>
      </p:sp>
    </p:spTree>
    <p:extLst>
      <p:ext uri="{BB962C8B-B14F-4D97-AF65-F5344CB8AC3E}">
        <p14:creationId xmlns:p14="http://schemas.microsoft.com/office/powerpoint/2010/main" val="3780648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r>
              <a:rPr lang="en-CA" dirty="0" smtClean="0"/>
              <a:t>Manifest Destiny </a:t>
            </a:r>
            <a:endParaRPr lang="en-CA" dirty="0"/>
          </a:p>
        </p:txBody>
      </p:sp>
      <p:sp>
        <p:nvSpPr>
          <p:cNvPr id="3" name="Content Placeholder 2"/>
          <p:cNvSpPr>
            <a:spLocks noGrp="1"/>
          </p:cNvSpPr>
          <p:nvPr>
            <p:ph idx="1"/>
          </p:nvPr>
        </p:nvSpPr>
        <p:spPr>
          <a:xfrm>
            <a:off x="457200" y="1124744"/>
            <a:ext cx="8229600" cy="5733256"/>
          </a:xfrm>
        </p:spPr>
        <p:txBody>
          <a:bodyPr>
            <a:normAutofit fontScale="77500" lnSpcReduction="20000"/>
          </a:bodyPr>
          <a:lstStyle/>
          <a:p>
            <a:r>
              <a:rPr lang="en-CA" dirty="0" smtClean="0"/>
              <a:t>Many Americans believed in what they call </a:t>
            </a:r>
            <a:r>
              <a:rPr lang="en-CA" b="1" dirty="0" smtClean="0"/>
              <a:t>Manifest Destiny </a:t>
            </a:r>
            <a:r>
              <a:rPr lang="en-CA" dirty="0" smtClean="0"/>
              <a:t>this is the concept that the US would inevitably expand to control all of North America. </a:t>
            </a:r>
          </a:p>
          <a:p>
            <a:r>
              <a:rPr lang="en-CA" dirty="0" smtClean="0"/>
              <a:t>When the US buys Alaska from Russia in 1867 some people worried that the US would move to take over the plains to the northwest of Canada.</a:t>
            </a:r>
          </a:p>
          <a:p>
            <a:r>
              <a:rPr lang="en-CA" dirty="0" smtClean="0"/>
              <a:t>More Americans and American railways were moving in to the Red River Settlement, close to modern day Winnipeg. There was concern that this are would become “Americanized” and join the US.</a:t>
            </a:r>
          </a:p>
          <a:p>
            <a:r>
              <a:rPr lang="en-CA" dirty="0" smtClean="0"/>
              <a:t>The same thing was happening on the west coast where the gold rush in British Columbia was drawing thousands of Americans. </a:t>
            </a:r>
          </a:p>
          <a:p>
            <a:r>
              <a:rPr lang="en-CA" dirty="0" smtClean="0"/>
              <a:t>With the purchase of Alaska </a:t>
            </a:r>
            <a:r>
              <a:rPr lang="en-CA" dirty="0"/>
              <a:t>t</a:t>
            </a:r>
            <a:r>
              <a:rPr lang="en-CA" dirty="0" smtClean="0"/>
              <a:t>he Americans controlled the territory to the north and south of BC.</a:t>
            </a:r>
          </a:p>
          <a:p>
            <a:r>
              <a:rPr lang="en-CA" dirty="0" smtClean="0"/>
              <a:t>Fear of an American takeover was one of the factors that drew the colonies towards confederation. </a:t>
            </a:r>
            <a:endParaRPr lang="en-CA" dirty="0"/>
          </a:p>
        </p:txBody>
      </p:sp>
    </p:spTree>
    <p:extLst>
      <p:ext uri="{BB962C8B-B14F-4D97-AF65-F5344CB8AC3E}">
        <p14:creationId xmlns:p14="http://schemas.microsoft.com/office/powerpoint/2010/main" val="3620537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t>
            </a:r>
            <a:r>
              <a:rPr lang="en-CA" dirty="0" err="1" smtClean="0">
                <a:hlinkClick r:id="rId2"/>
              </a:rPr>
              <a:t>Fenian</a:t>
            </a:r>
            <a:r>
              <a:rPr lang="en-CA" dirty="0" smtClean="0">
                <a:hlinkClick r:id="rId2"/>
              </a:rPr>
              <a:t> Raids</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The </a:t>
            </a:r>
            <a:r>
              <a:rPr lang="en-CA" b="1" dirty="0" err="1" smtClean="0"/>
              <a:t>Fenians</a:t>
            </a:r>
            <a:r>
              <a:rPr lang="en-CA" dirty="0" smtClean="0"/>
              <a:t> were Americans of Irish origin or decent. They were deeply hostile towards Britain.</a:t>
            </a:r>
          </a:p>
          <a:p>
            <a:r>
              <a:rPr lang="en-CA" dirty="0" smtClean="0"/>
              <a:t>Many </a:t>
            </a:r>
            <a:r>
              <a:rPr lang="en-CA" b="1" dirty="0" err="1" smtClean="0"/>
              <a:t>Fenians</a:t>
            </a:r>
            <a:r>
              <a:rPr lang="en-CA" dirty="0" smtClean="0"/>
              <a:t> had fought for the north in the American civil war they had battle experience and were bitterly angry that the British still ruled Ireland.</a:t>
            </a:r>
          </a:p>
          <a:p>
            <a:r>
              <a:rPr lang="en-CA" dirty="0" smtClean="0"/>
              <a:t>The </a:t>
            </a:r>
            <a:r>
              <a:rPr lang="en-CA" b="1" dirty="0" err="1" smtClean="0"/>
              <a:t>Fenians</a:t>
            </a:r>
            <a:r>
              <a:rPr lang="en-CA" dirty="0" smtClean="0"/>
              <a:t> believed that if they were able to take Britain’s colonies in British North America they might be able to force Britain out of Ireland and thus free their homeland from British control. The </a:t>
            </a:r>
            <a:r>
              <a:rPr lang="en-CA" dirty="0" err="1" smtClean="0"/>
              <a:t>Fenians</a:t>
            </a:r>
            <a:r>
              <a:rPr lang="en-CA" dirty="0" smtClean="0"/>
              <a:t> had some pretty good reasons to be angry about </a:t>
            </a:r>
            <a:r>
              <a:rPr lang="en-CA" dirty="0" smtClean="0">
                <a:hlinkClick r:id="rId3"/>
              </a:rPr>
              <a:t>British rule in Ireland</a:t>
            </a:r>
            <a:r>
              <a:rPr lang="en-CA" dirty="0" smtClean="0"/>
              <a:t>. Irish </a:t>
            </a:r>
            <a:r>
              <a:rPr lang="en-CA" dirty="0" smtClean="0">
                <a:hlinkClick r:id="rId4"/>
              </a:rPr>
              <a:t>Potato Famine</a:t>
            </a:r>
            <a:endParaRPr lang="en-CA" dirty="0"/>
          </a:p>
        </p:txBody>
      </p:sp>
    </p:spTree>
    <p:extLst>
      <p:ext uri="{BB962C8B-B14F-4D97-AF65-F5344CB8AC3E}">
        <p14:creationId xmlns:p14="http://schemas.microsoft.com/office/powerpoint/2010/main" val="134991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Fenian</a:t>
            </a:r>
            <a:r>
              <a:rPr lang="en-CA" dirty="0" smtClean="0"/>
              <a:t> Plans for a take over</a:t>
            </a:r>
            <a:endParaRPr lang="en-CA" dirty="0"/>
          </a:p>
        </p:txBody>
      </p:sp>
      <p:sp>
        <p:nvSpPr>
          <p:cNvPr id="3" name="Content Placeholder 2"/>
          <p:cNvSpPr>
            <a:spLocks noGrp="1"/>
          </p:cNvSpPr>
          <p:nvPr>
            <p:ph idx="1"/>
          </p:nvPr>
        </p:nvSpPr>
        <p:spPr>
          <a:xfrm>
            <a:off x="457200" y="1196752"/>
            <a:ext cx="8229600" cy="5661248"/>
          </a:xfrm>
        </p:spPr>
        <p:txBody>
          <a:bodyPr>
            <a:normAutofit fontScale="62500" lnSpcReduction="20000"/>
          </a:bodyPr>
          <a:lstStyle/>
          <a:p>
            <a:r>
              <a:rPr lang="en-CA" dirty="0" smtClean="0"/>
              <a:t>The </a:t>
            </a:r>
            <a:r>
              <a:rPr lang="en-CA" dirty="0" err="1" smtClean="0">
                <a:hlinkClick r:id="rId2"/>
              </a:rPr>
              <a:t>Fenians</a:t>
            </a:r>
            <a:r>
              <a:rPr lang="en-CA" dirty="0" smtClean="0"/>
              <a:t> planned to invade at a variety of different positions: at Niagara, along the border between New Brunswick and Maine and into Canada East’s Eastern Townships.</a:t>
            </a:r>
          </a:p>
          <a:p>
            <a:r>
              <a:rPr lang="en-CA" dirty="0" smtClean="0"/>
              <a:t>In May of 1866, </a:t>
            </a:r>
            <a:r>
              <a:rPr lang="en-CA" dirty="0" err="1" smtClean="0"/>
              <a:t>Fenians</a:t>
            </a:r>
            <a:r>
              <a:rPr lang="en-CA" dirty="0" smtClean="0"/>
              <a:t> crossed the boarder between Canada and the US at Buffalo.</a:t>
            </a:r>
          </a:p>
          <a:p>
            <a:r>
              <a:rPr lang="en-CA" dirty="0" smtClean="0"/>
              <a:t>They won a victory at Ridgeway and captured Fort Erie. Six Canadians were killed and thirty more were wounded. </a:t>
            </a:r>
          </a:p>
          <a:p>
            <a:r>
              <a:rPr lang="en-CA" dirty="0" smtClean="0"/>
              <a:t>The 1500 </a:t>
            </a:r>
            <a:r>
              <a:rPr lang="en-CA" dirty="0" err="1" smtClean="0"/>
              <a:t>Fenians</a:t>
            </a:r>
            <a:r>
              <a:rPr lang="en-CA" dirty="0" smtClean="0"/>
              <a:t> waited for re-enforcements which failed to arrive, the </a:t>
            </a:r>
            <a:r>
              <a:rPr lang="en-CA" dirty="0" err="1" smtClean="0"/>
              <a:t>Fenians</a:t>
            </a:r>
            <a:r>
              <a:rPr lang="en-CA" dirty="0" smtClean="0"/>
              <a:t> retreated back across the US boarder.</a:t>
            </a:r>
          </a:p>
          <a:p>
            <a:r>
              <a:rPr lang="en-CA" dirty="0" smtClean="0"/>
              <a:t>In 1866 the </a:t>
            </a:r>
            <a:r>
              <a:rPr lang="en-CA" dirty="0" err="1" smtClean="0"/>
              <a:t>Fenians</a:t>
            </a:r>
            <a:r>
              <a:rPr lang="en-CA" dirty="0" smtClean="0"/>
              <a:t> were stopped from attacking in New Brunswick by British warships.</a:t>
            </a:r>
          </a:p>
          <a:p>
            <a:r>
              <a:rPr lang="en-CA" dirty="0" smtClean="0"/>
              <a:t>Raids across the boarder continued for the next several years.</a:t>
            </a:r>
          </a:p>
          <a:p>
            <a:r>
              <a:rPr lang="en-CA" dirty="0" smtClean="0"/>
              <a:t>The </a:t>
            </a:r>
            <a:r>
              <a:rPr lang="en-CA" dirty="0" err="1" smtClean="0"/>
              <a:t>Fenian</a:t>
            </a:r>
            <a:r>
              <a:rPr lang="en-CA" dirty="0" smtClean="0"/>
              <a:t> raids impacted confederation in two ways. First John A. Macdonald used the raids to argue in favour of confederation. Asserting that an united country could better resist invasion from outside forces. Secondly many people in the British colonies believed that the US had encouraged the </a:t>
            </a:r>
            <a:r>
              <a:rPr lang="en-CA" dirty="0" err="1" smtClean="0"/>
              <a:t>Fenian</a:t>
            </a:r>
            <a:r>
              <a:rPr lang="en-CA" dirty="0" smtClean="0"/>
              <a:t> raids in newspapers and by failing to stop them at the US boarder. Both of these factors are credited with encouraging the colonies to confederate into Canada, </a:t>
            </a:r>
            <a:endParaRPr lang="en-CA" dirty="0"/>
          </a:p>
        </p:txBody>
      </p:sp>
    </p:spTree>
    <p:extLst>
      <p:ext uri="{BB962C8B-B14F-4D97-AF65-F5344CB8AC3E}">
        <p14:creationId xmlns:p14="http://schemas.microsoft.com/office/powerpoint/2010/main" val="3795366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Trouble with Trade</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Until 1846, the colonies had a beneficial trade agreement with Britain. The British let the colonies ship wheat and flour to enter British ports for a low tax. This agreement is known as a </a:t>
            </a:r>
            <a:r>
              <a:rPr lang="en-CA" b="1" dirty="0" smtClean="0"/>
              <a:t>preference.</a:t>
            </a:r>
          </a:p>
          <a:p>
            <a:r>
              <a:rPr lang="en-CA" dirty="0" smtClean="0"/>
              <a:t>In 1846 the British cancelled this agreement and began a policy of free trade, which allowed any country to ship goods to British markets without tax. </a:t>
            </a:r>
          </a:p>
          <a:p>
            <a:r>
              <a:rPr lang="en-CA" dirty="0" smtClean="0"/>
              <a:t>This was bad for the economy of British North America and meant they needed to find new trading partners. </a:t>
            </a:r>
          </a:p>
          <a:p>
            <a:r>
              <a:rPr lang="en-CA" dirty="0" smtClean="0"/>
              <a:t>The natural choice was the US.</a:t>
            </a:r>
          </a:p>
          <a:p>
            <a:r>
              <a:rPr lang="en-CA" dirty="0" smtClean="0"/>
              <a:t>The British North </a:t>
            </a:r>
            <a:r>
              <a:rPr lang="en-CA" dirty="0"/>
              <a:t>A</a:t>
            </a:r>
            <a:r>
              <a:rPr lang="en-CA" dirty="0" smtClean="0"/>
              <a:t>merican colonies made a Reciprocity Treaty with the US in 1854.</a:t>
            </a:r>
            <a:endParaRPr lang="en-CA" dirty="0"/>
          </a:p>
        </p:txBody>
      </p:sp>
    </p:spTree>
    <p:extLst>
      <p:ext uri="{BB962C8B-B14F-4D97-AF65-F5344CB8AC3E}">
        <p14:creationId xmlns:p14="http://schemas.microsoft.com/office/powerpoint/2010/main" val="2304645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Reciprocity with the USA</a:t>
            </a:r>
            <a:br>
              <a:rPr lang="en-US" dirty="0" smtClean="0"/>
            </a:br>
            <a:r>
              <a:rPr lang="en-US" dirty="0" smtClean="0"/>
              <a:t>Leads to trade between the colonies</a:t>
            </a:r>
            <a:endParaRPr lang="en-CA" dirty="0"/>
          </a:p>
        </p:txBody>
      </p:sp>
      <p:sp>
        <p:nvSpPr>
          <p:cNvPr id="3" name="Content Placeholder 2"/>
          <p:cNvSpPr>
            <a:spLocks noGrp="1"/>
          </p:cNvSpPr>
          <p:nvPr>
            <p:ph idx="1"/>
          </p:nvPr>
        </p:nvSpPr>
        <p:spPr/>
        <p:txBody>
          <a:bodyPr>
            <a:normAutofit fontScale="55000" lnSpcReduction="20000"/>
          </a:bodyPr>
          <a:lstStyle/>
          <a:p>
            <a:r>
              <a:rPr lang="en-US" b="1" dirty="0" smtClean="0"/>
              <a:t>Reciprocity</a:t>
            </a:r>
            <a:r>
              <a:rPr lang="en-US" dirty="0" smtClean="0"/>
              <a:t> is a kind of limited free trade between countries. This means that certain goods and/or services can be traded between the two countries without either paying taxes/tariffs to the other countries government. </a:t>
            </a:r>
          </a:p>
          <a:p>
            <a:r>
              <a:rPr lang="en-US" dirty="0" smtClean="0"/>
              <a:t>Under the treaty the USA was given the right to fish along the shores of Atlantic Canada and British North Americans (which is what future Canadians were called) could fish in some of the USA’s waters. </a:t>
            </a:r>
            <a:r>
              <a:rPr lang="en-CA" dirty="0" smtClean="0"/>
              <a:t>Products of farms, mines and the Ocean were all traded tax free. </a:t>
            </a:r>
          </a:p>
          <a:p>
            <a:r>
              <a:rPr lang="en-US" dirty="0" smtClean="0"/>
              <a:t>The Reciprocity treaty was guaranteed for ten years and then open to revision. </a:t>
            </a:r>
          </a:p>
          <a:p>
            <a:r>
              <a:rPr lang="en-US" dirty="0" smtClean="0"/>
              <a:t>By the 1860’s the colonies started to worry that the US would not want to renew the Reciprocity agreement. </a:t>
            </a:r>
          </a:p>
          <a:p>
            <a:r>
              <a:rPr lang="en-US" dirty="0" smtClean="0"/>
              <a:t>The Americans were unhappy about British support for the Southern States during the American Civil War and they thought that reciprocity was serving the colonies better than the US.</a:t>
            </a:r>
          </a:p>
          <a:p>
            <a:r>
              <a:rPr lang="en-US" dirty="0" smtClean="0"/>
              <a:t>In 1865 the US said it wanted to end Reciprocity</a:t>
            </a:r>
          </a:p>
          <a:p>
            <a:r>
              <a:rPr lang="en-US" dirty="0" smtClean="0"/>
              <a:t>This worried the colonies. They began to discuss free trade within the colonies. Up to this point little trading between the colonies had occurred and what trade there was, was hindered by high tariffs/taxes. It was also clear that if the colonies united it would make trade between them much easier.  </a:t>
            </a:r>
          </a:p>
        </p:txBody>
      </p:sp>
    </p:spTree>
    <p:extLst>
      <p:ext uri="{BB962C8B-B14F-4D97-AF65-F5344CB8AC3E}">
        <p14:creationId xmlns:p14="http://schemas.microsoft.com/office/powerpoint/2010/main" val="2711062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4880</Words>
  <Application>Microsoft Office PowerPoint</Application>
  <PresentationFormat>On-screen Show (4:3)</PresentationFormat>
  <Paragraphs>231</Paragraphs>
  <Slides>31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Chapter Two</vt:lpstr>
      <vt:lpstr>The path to Canadian Confederation</vt:lpstr>
      <vt:lpstr>The Civil war in the USA and the impact of Manifest Destiny on Canadian Confederation</vt:lpstr>
      <vt:lpstr>Impact of the American Civil War on Canadian Confederation</vt:lpstr>
      <vt:lpstr>Manifest Destiny </vt:lpstr>
      <vt:lpstr>The Fenian Raids</vt:lpstr>
      <vt:lpstr>Fenian Plans for a take over</vt:lpstr>
      <vt:lpstr>The Trouble with Trade</vt:lpstr>
      <vt:lpstr>Reciprocity with the USA Leads to trade between the colonies</vt:lpstr>
      <vt:lpstr>The Need For Railway Connection</vt:lpstr>
      <vt:lpstr>The Little Englanders  A Shift in British Attitudes</vt:lpstr>
      <vt:lpstr>Little Englanders and Confederation</vt:lpstr>
      <vt:lpstr>Political Deadlock</vt:lpstr>
      <vt:lpstr>Representation by Population Canada East vs. Canada West</vt:lpstr>
      <vt:lpstr>George Brown and the  Coalition Government</vt:lpstr>
      <vt:lpstr>Coalition </vt:lpstr>
      <vt:lpstr>Charlottetown Conference 1864</vt:lpstr>
      <vt:lpstr>1864 The Quebec Conference </vt:lpstr>
      <vt:lpstr>Creating a Country The Seventy-two Resolutions</vt:lpstr>
      <vt:lpstr>The Reaction to the Seventy-two Resolutions: New Brunswick</vt:lpstr>
      <vt:lpstr>Reaction to the Seventy-two Resolutions: In Canada West</vt:lpstr>
      <vt:lpstr>Reaction to the Seventy-two Resolutions: Canada East</vt:lpstr>
      <vt:lpstr>The Seventy-two Resolutions: Disagreement in Nova Scotia</vt:lpstr>
      <vt:lpstr>The Seventy-two Resolutions: They just say “no” in Newfoundland and Labrador</vt:lpstr>
      <vt:lpstr>The Seventy-two Resolutions:  Prince Edward Island rejects Confederation</vt:lpstr>
      <vt:lpstr>Confederation: The London Conference 1866</vt:lpstr>
      <vt:lpstr>What kind of Government? What we took from the British Model</vt:lpstr>
      <vt:lpstr>The British Model  The House of Commons and the Senate</vt:lpstr>
      <vt:lpstr>What Kind of Government? The American Model</vt:lpstr>
      <vt:lpstr>Money, Money, Money Where to get it from? Financing the New Canada</vt:lpstr>
      <vt:lpstr>Loose Ends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dc:title>
  <dc:creator>Jenny</dc:creator>
  <cp:lastModifiedBy>O'Ryan, Jennifer</cp:lastModifiedBy>
  <cp:revision>53</cp:revision>
  <dcterms:created xsi:type="dcterms:W3CDTF">2015-10-23T21:02:18Z</dcterms:created>
  <dcterms:modified xsi:type="dcterms:W3CDTF">2016-03-29T20:41:21Z</dcterms:modified>
</cp:coreProperties>
</file>