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76" r:id="rId7"/>
    <p:sldId id="275" r:id="rId8"/>
    <p:sldId id="261" r:id="rId9"/>
    <p:sldId id="262" r:id="rId10"/>
    <p:sldId id="263" r:id="rId11"/>
    <p:sldId id="272" r:id="rId12"/>
    <p:sldId id="264" r:id="rId13"/>
    <p:sldId id="273" r:id="rId14"/>
    <p:sldId id="265" r:id="rId15"/>
    <p:sldId id="266" r:id="rId16"/>
    <p:sldId id="267" r:id="rId17"/>
    <p:sldId id="277" r:id="rId18"/>
    <p:sldId id="268" r:id="rId19"/>
    <p:sldId id="269" r:id="rId20"/>
    <p:sldId id="270" r:id="rId21"/>
    <p:sldId id="271"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B224C-215A-4EE6-B982-027F7FC0FFA0}"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346174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B224C-215A-4EE6-B982-027F7FC0FFA0}"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206279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B224C-215A-4EE6-B982-027F7FC0FFA0}"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400942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B224C-215A-4EE6-B982-027F7FC0FFA0}"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224527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B224C-215A-4EE6-B982-027F7FC0FFA0}"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313464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B224C-215A-4EE6-B982-027F7FC0FFA0}"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1086079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B224C-215A-4EE6-B982-027F7FC0FFA0}" type="datetimeFigureOut">
              <a:rPr lang="en-US" smtClean="0"/>
              <a:t>6/15/2016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160415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B224C-215A-4EE6-B982-027F7FC0FFA0}" type="datetimeFigureOut">
              <a:rPr lang="en-US" smtClean="0"/>
              <a:t>6/15/2016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17945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B224C-215A-4EE6-B982-027F7FC0FFA0}" type="datetimeFigureOut">
              <a:rPr lang="en-US" smtClean="0"/>
              <a:t>6/15/2016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351020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B224C-215A-4EE6-B982-027F7FC0FFA0}"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182338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B224C-215A-4EE6-B982-027F7FC0FFA0}"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C64FC-1B72-4ED7-9D55-9C4338C3ADC0}" type="slidenum">
              <a:rPr lang="en-US" smtClean="0"/>
              <a:t>‹#›</a:t>
            </a:fld>
            <a:endParaRPr lang="en-US"/>
          </a:p>
        </p:txBody>
      </p:sp>
    </p:spTree>
    <p:extLst>
      <p:ext uri="{BB962C8B-B14F-4D97-AF65-F5344CB8AC3E}">
        <p14:creationId xmlns:p14="http://schemas.microsoft.com/office/powerpoint/2010/main" val="249432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B224C-215A-4EE6-B982-027F7FC0FFA0}" type="datetimeFigureOut">
              <a:rPr lang="en-US" smtClean="0"/>
              <a:t>6/15/2016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C64FC-1B72-4ED7-9D55-9C4338C3ADC0}" type="slidenum">
              <a:rPr lang="en-US" smtClean="0"/>
              <a:t>‹#›</a:t>
            </a:fld>
            <a:endParaRPr lang="en-US"/>
          </a:p>
        </p:txBody>
      </p:sp>
    </p:spTree>
    <p:extLst>
      <p:ext uri="{BB962C8B-B14F-4D97-AF65-F5344CB8AC3E}">
        <p14:creationId xmlns:p14="http://schemas.microsoft.com/office/powerpoint/2010/main" val="2145954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Six:</a:t>
            </a:r>
            <a:br>
              <a:rPr lang="en-US" dirty="0" smtClean="0"/>
            </a:br>
            <a:r>
              <a:rPr lang="en-US" dirty="0" smtClean="0"/>
              <a:t>Settling the West</a:t>
            </a:r>
            <a:endParaRPr lang="en-US" dirty="0"/>
          </a:p>
        </p:txBody>
      </p:sp>
      <p:sp>
        <p:nvSpPr>
          <p:cNvPr id="3" name="Subtitle 2"/>
          <p:cNvSpPr>
            <a:spLocks noGrp="1"/>
          </p:cNvSpPr>
          <p:nvPr>
            <p:ph type="subTitle" idx="1"/>
          </p:nvPr>
        </p:nvSpPr>
        <p:spPr/>
        <p:txBody>
          <a:bodyPr/>
          <a:lstStyle/>
          <a:p>
            <a:r>
              <a:rPr lang="en-US" dirty="0" smtClean="0"/>
              <a:t>Questions to consider: What Challenges faced the early settlers of Western Canada? If Canada’s early immigration policies had been different, what impact might that have had on Canadian history?</a:t>
            </a:r>
            <a:endParaRPr lang="en-US" dirty="0"/>
          </a:p>
        </p:txBody>
      </p:sp>
    </p:spTree>
    <p:extLst>
      <p:ext uri="{BB962C8B-B14F-4D97-AF65-F5344CB8AC3E}">
        <p14:creationId xmlns:p14="http://schemas.microsoft.com/office/powerpoint/2010/main" val="251277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740978"/>
          </a:xfrm>
        </p:spPr>
        <p:txBody>
          <a:bodyPr>
            <a:normAutofit fontScale="90000"/>
          </a:bodyPr>
          <a:lstStyle/>
          <a:p>
            <a:pPr algn="ctr"/>
            <a:r>
              <a:rPr lang="en-US" sz="2800" dirty="0" smtClean="0"/>
              <a:t>P.M. Wilfrid Laurier’s new immigration plan</a:t>
            </a:r>
            <a:br>
              <a:rPr lang="en-US" sz="2800" dirty="0" smtClean="0"/>
            </a:br>
            <a:r>
              <a:rPr lang="en-US" sz="2800" dirty="0" smtClean="0"/>
              <a:t>The role of Clifford </a:t>
            </a:r>
            <a:r>
              <a:rPr lang="en-US" sz="2800" dirty="0" err="1" smtClean="0"/>
              <a:t>Sifton</a:t>
            </a:r>
            <a:endParaRPr lang="en-US" sz="2800" dirty="0"/>
          </a:p>
        </p:txBody>
      </p:sp>
      <p:sp>
        <p:nvSpPr>
          <p:cNvPr id="3" name="Content Placeholder 2"/>
          <p:cNvSpPr>
            <a:spLocks noGrp="1"/>
          </p:cNvSpPr>
          <p:nvPr>
            <p:ph idx="1"/>
          </p:nvPr>
        </p:nvSpPr>
        <p:spPr>
          <a:xfrm>
            <a:off x="0" y="740979"/>
            <a:ext cx="12192000" cy="6290442"/>
          </a:xfrm>
        </p:spPr>
        <p:txBody>
          <a:bodyPr>
            <a:normAutofit/>
          </a:bodyPr>
          <a:lstStyle/>
          <a:p>
            <a:r>
              <a:rPr lang="en-US" dirty="0" smtClean="0"/>
              <a:t>In 1896 Canada elected a new Prime Minister Wilfrid Laurier.</a:t>
            </a:r>
          </a:p>
          <a:p>
            <a:r>
              <a:rPr lang="en-US" dirty="0" smtClean="0"/>
              <a:t>Laurier’s minister of the interior from the west Clifford </a:t>
            </a:r>
            <a:r>
              <a:rPr lang="en-US" dirty="0" err="1" smtClean="0"/>
              <a:t>Sifton</a:t>
            </a:r>
            <a:r>
              <a:rPr lang="en-US" dirty="0" smtClean="0"/>
              <a:t> was given the task of filling up the west with settlers. </a:t>
            </a:r>
          </a:p>
          <a:p>
            <a:r>
              <a:rPr lang="en-US" dirty="0" smtClean="0"/>
              <a:t>In 1896 the CPR joined with the government and began the biggest advertising campaign in the new countries history. The goal was to sell the “Golden North-West” to the people of the US, Europe, Britain and eastern Canada.</a:t>
            </a:r>
          </a:p>
          <a:p>
            <a:r>
              <a:rPr lang="en-US" dirty="0" err="1" smtClean="0"/>
              <a:t>Sifton</a:t>
            </a:r>
            <a:r>
              <a:rPr lang="en-US" dirty="0" smtClean="0"/>
              <a:t> began an campaign to recruit settlers from western Europe.</a:t>
            </a:r>
          </a:p>
          <a:p>
            <a:r>
              <a:rPr lang="en-US" dirty="0" smtClean="0"/>
              <a:t>He also favored American farmers called “dry-landers” as they had experience growing crops in similar dry western land in the US. </a:t>
            </a:r>
          </a:p>
          <a:p>
            <a:r>
              <a:rPr lang="en-US" dirty="0" err="1" smtClean="0"/>
              <a:t>Sifton</a:t>
            </a:r>
            <a:r>
              <a:rPr lang="en-US" dirty="0" smtClean="0"/>
              <a:t> restricted and attempted to block the entry of Black people, Jews, Asians, Indians, and southern Europeans. He had a very particular image of what type of person he wanted as a settler.</a:t>
            </a:r>
          </a:p>
        </p:txBody>
      </p:sp>
    </p:spTree>
    <p:extLst>
      <p:ext uri="{BB962C8B-B14F-4D97-AF65-F5344CB8AC3E}">
        <p14:creationId xmlns:p14="http://schemas.microsoft.com/office/powerpoint/2010/main" val="3390788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9348"/>
          </a:xfrm>
        </p:spPr>
        <p:txBody>
          <a:bodyPr>
            <a:normAutofit/>
          </a:bodyPr>
          <a:lstStyle/>
          <a:p>
            <a:pPr algn="ctr"/>
            <a:r>
              <a:rPr lang="en-US" sz="2000" dirty="0"/>
              <a:t>P.M. Wilfrid Laurier’s new immigration plan</a:t>
            </a:r>
            <a:br>
              <a:rPr lang="en-US" sz="2000" dirty="0"/>
            </a:br>
            <a:r>
              <a:rPr lang="en-US" sz="2000" dirty="0"/>
              <a:t>The role of Clifford </a:t>
            </a:r>
            <a:r>
              <a:rPr lang="en-US" sz="2000" dirty="0" err="1"/>
              <a:t>Sifton</a:t>
            </a:r>
            <a:endParaRPr lang="en-US" sz="2000" dirty="0"/>
          </a:p>
        </p:txBody>
      </p:sp>
      <p:sp>
        <p:nvSpPr>
          <p:cNvPr id="3" name="Content Placeholder 2"/>
          <p:cNvSpPr>
            <a:spLocks noGrp="1"/>
          </p:cNvSpPr>
          <p:nvPr>
            <p:ph idx="1"/>
          </p:nvPr>
        </p:nvSpPr>
        <p:spPr>
          <a:xfrm>
            <a:off x="0" y="701458"/>
            <a:ext cx="11353800" cy="6156542"/>
          </a:xfrm>
        </p:spPr>
        <p:txBody>
          <a:bodyPr>
            <a:normAutofit lnSpcReduction="10000"/>
          </a:bodyPr>
          <a:lstStyle/>
          <a:p>
            <a:pPr lvl="0"/>
            <a:r>
              <a:rPr lang="en-US" sz="2400" dirty="0">
                <a:solidFill>
                  <a:prstClr val="black"/>
                </a:solidFill>
              </a:rPr>
              <a:t>Sifton’s campaign was very successful and resulted in enormous population growth.</a:t>
            </a:r>
          </a:p>
          <a:p>
            <a:pPr lvl="0"/>
            <a:r>
              <a:rPr lang="en-US" sz="2400" dirty="0">
                <a:solidFill>
                  <a:prstClr val="black"/>
                </a:solidFill>
              </a:rPr>
              <a:t>One of the reasons that Sifton’s campaign was a success, is that the US was running out of free land for settlers. </a:t>
            </a:r>
          </a:p>
          <a:p>
            <a:pPr lvl="0"/>
            <a:r>
              <a:rPr lang="en-US" sz="2400" dirty="0">
                <a:solidFill>
                  <a:prstClr val="black"/>
                </a:solidFill>
              </a:rPr>
              <a:t>By the time Sifton’s campaign had been launched most of the really good free farm land in the US was gone, settlers were beginning to look north for opportunities to start their own homestead. </a:t>
            </a:r>
          </a:p>
          <a:p>
            <a:pPr lvl="0"/>
            <a:r>
              <a:rPr lang="en-US" sz="2400" dirty="0">
                <a:solidFill>
                  <a:prstClr val="black"/>
                </a:solidFill>
              </a:rPr>
              <a:t>In Europe the demand for Canadian Wheat had almost doubled, which made the prospect of becoming a wheat farmer more potentially profitable. </a:t>
            </a:r>
          </a:p>
          <a:p>
            <a:pPr lvl="0"/>
            <a:r>
              <a:rPr lang="en-US" sz="2400" dirty="0">
                <a:solidFill>
                  <a:prstClr val="black"/>
                </a:solidFill>
              </a:rPr>
              <a:t>The railway was complete and Canadian grain could be shipped to market where steam-powered vessels could then transport the wheat to Europe more quickly and cheaply than ever before. </a:t>
            </a:r>
          </a:p>
          <a:p>
            <a:pPr lvl="0"/>
            <a:r>
              <a:rPr lang="en-US" sz="2400" dirty="0">
                <a:solidFill>
                  <a:prstClr val="black"/>
                </a:solidFill>
              </a:rPr>
              <a:t>New more modern farming equipment. Like ploughs and reapers made farming a little easier. </a:t>
            </a:r>
          </a:p>
          <a:p>
            <a:pPr lvl="0"/>
            <a:r>
              <a:rPr lang="en-US" sz="2400" dirty="0">
                <a:solidFill>
                  <a:prstClr val="black"/>
                </a:solidFill>
              </a:rPr>
              <a:t>Many Europeans were looking for a better life, they were escaping economic problems, compulsory military service, overcrowding, and political repression. </a:t>
            </a:r>
          </a:p>
          <a:p>
            <a:pPr lvl="0"/>
            <a:r>
              <a:rPr lang="en-US" sz="2400" dirty="0">
                <a:solidFill>
                  <a:prstClr val="black"/>
                </a:solidFill>
              </a:rPr>
              <a:t>Canada looked like it might provide a better future for their families</a:t>
            </a:r>
          </a:p>
          <a:p>
            <a:endParaRPr lang="en-US" dirty="0"/>
          </a:p>
        </p:txBody>
      </p:sp>
    </p:spTree>
    <p:extLst>
      <p:ext uri="{BB962C8B-B14F-4D97-AF65-F5344CB8AC3E}">
        <p14:creationId xmlns:p14="http://schemas.microsoft.com/office/powerpoint/2010/main" val="2203719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892"/>
            <a:ext cx="10515600" cy="551791"/>
          </a:xfrm>
        </p:spPr>
        <p:txBody>
          <a:bodyPr>
            <a:normAutofit/>
          </a:bodyPr>
          <a:lstStyle/>
          <a:p>
            <a:pPr algn="ctr"/>
            <a:r>
              <a:rPr lang="en-US" sz="2800" b="1" dirty="0" smtClean="0"/>
              <a:t>The Importance of the Railway to the Boom in the Prairies</a:t>
            </a:r>
            <a:endParaRPr lang="en-US" sz="2800" b="1" dirty="0"/>
          </a:p>
        </p:txBody>
      </p:sp>
      <p:sp>
        <p:nvSpPr>
          <p:cNvPr id="3" name="Content Placeholder 2"/>
          <p:cNvSpPr>
            <a:spLocks noGrp="1"/>
          </p:cNvSpPr>
          <p:nvPr>
            <p:ph idx="1"/>
          </p:nvPr>
        </p:nvSpPr>
        <p:spPr>
          <a:xfrm>
            <a:off x="0" y="693684"/>
            <a:ext cx="12192000" cy="6053958"/>
          </a:xfrm>
        </p:spPr>
        <p:txBody>
          <a:bodyPr>
            <a:normAutofit/>
          </a:bodyPr>
          <a:lstStyle/>
          <a:p>
            <a:r>
              <a:rPr lang="en-US" dirty="0" smtClean="0"/>
              <a:t>The Railway made it possible for the settlements in western Canada to expand rapidly.</a:t>
            </a:r>
          </a:p>
          <a:p>
            <a:r>
              <a:rPr lang="en-US" dirty="0" smtClean="0"/>
              <a:t>The steam engine opened the prairies the way the canoe had opened up the fur trade. </a:t>
            </a:r>
          </a:p>
          <a:p>
            <a:r>
              <a:rPr lang="en-US" dirty="0" smtClean="0"/>
              <a:t>Trains moved goods, mail and passengers over mountains and across plains that had previously been very challenging to move through.</a:t>
            </a:r>
          </a:p>
          <a:p>
            <a:r>
              <a:rPr lang="en-US" dirty="0" smtClean="0"/>
              <a:t>In 1903 the Canadian Northern Railway began to build a line to link East Saskatchewan to Edmonton and a branch running to Prince Albert.</a:t>
            </a:r>
          </a:p>
          <a:p>
            <a:r>
              <a:rPr lang="en-US" dirty="0" smtClean="0"/>
              <a:t>The Grand Trunk Pacific Railway began to build a link between Winnipeg and Prince Rupert through the </a:t>
            </a:r>
            <a:r>
              <a:rPr lang="en-US" dirty="0" err="1" smtClean="0"/>
              <a:t>Yellowhead</a:t>
            </a:r>
            <a:r>
              <a:rPr lang="en-US" dirty="0" smtClean="0"/>
              <a:t> Pass.</a:t>
            </a:r>
          </a:p>
        </p:txBody>
      </p:sp>
    </p:spTree>
    <p:extLst>
      <p:ext uri="{BB962C8B-B14F-4D97-AF65-F5344CB8AC3E}">
        <p14:creationId xmlns:p14="http://schemas.microsoft.com/office/powerpoint/2010/main" val="1749047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3878"/>
          </a:xfrm>
        </p:spPr>
        <p:txBody>
          <a:bodyPr/>
          <a:lstStyle/>
          <a:p>
            <a:pPr algn="ctr"/>
            <a:r>
              <a:rPr lang="en-US" sz="2800" b="1" dirty="0">
                <a:solidFill>
                  <a:prstClr val="black"/>
                </a:solidFill>
              </a:rPr>
              <a:t>The Importance of the Railway to the Boom in the Prairies</a:t>
            </a:r>
            <a:endParaRPr lang="en-US" b="1" dirty="0"/>
          </a:p>
        </p:txBody>
      </p:sp>
      <p:sp>
        <p:nvSpPr>
          <p:cNvPr id="3" name="Content Placeholder 2"/>
          <p:cNvSpPr>
            <a:spLocks noGrp="1"/>
          </p:cNvSpPr>
          <p:nvPr>
            <p:ph idx="1"/>
          </p:nvPr>
        </p:nvSpPr>
        <p:spPr>
          <a:xfrm>
            <a:off x="0" y="663879"/>
            <a:ext cx="12192000" cy="6194121"/>
          </a:xfrm>
        </p:spPr>
        <p:txBody>
          <a:bodyPr>
            <a:normAutofit/>
          </a:bodyPr>
          <a:lstStyle/>
          <a:p>
            <a:pPr lvl="0"/>
            <a:r>
              <a:rPr lang="en-US" sz="2000" dirty="0">
                <a:solidFill>
                  <a:prstClr val="black"/>
                </a:solidFill>
              </a:rPr>
              <a:t>The CPR was also expanding, They began lines across the southern prairies bringing rail service closer to settlers. </a:t>
            </a:r>
          </a:p>
          <a:p>
            <a:pPr lvl="0"/>
            <a:r>
              <a:rPr lang="en-US" sz="2000" dirty="0">
                <a:solidFill>
                  <a:prstClr val="black"/>
                </a:solidFill>
              </a:rPr>
              <a:t>It was said that a farmer should be no further than 16km from a railway or face transportation problems for their crops. </a:t>
            </a:r>
          </a:p>
          <a:p>
            <a:pPr lvl="0"/>
            <a:r>
              <a:rPr lang="en-US" sz="2000" dirty="0">
                <a:solidFill>
                  <a:prstClr val="black"/>
                </a:solidFill>
              </a:rPr>
              <a:t>The whole agricultural system of the prairies depended on the railway to move machinery and livestock into the prairies and agricultural products out to market.</a:t>
            </a:r>
          </a:p>
          <a:p>
            <a:pPr lvl="0"/>
            <a:r>
              <a:rPr lang="en-US" sz="2000" dirty="0">
                <a:solidFill>
                  <a:prstClr val="black"/>
                </a:solidFill>
              </a:rPr>
              <a:t>Towns and villages grew up around the rail stations and grain elevators were placed near rail centers.</a:t>
            </a:r>
          </a:p>
          <a:p>
            <a:pPr lvl="0"/>
            <a:r>
              <a:rPr lang="en-US" sz="2000" dirty="0">
                <a:solidFill>
                  <a:prstClr val="black"/>
                </a:solidFill>
              </a:rPr>
              <a:t>The wheat crop was weighed and stored in the grain elevators until boxcars came to haul it away. </a:t>
            </a:r>
          </a:p>
          <a:p>
            <a:pPr lvl="0"/>
            <a:r>
              <a:rPr lang="en-US" sz="2000" dirty="0">
                <a:solidFill>
                  <a:prstClr val="black"/>
                </a:solidFill>
              </a:rPr>
              <a:t>In each region a city grew because of the railway. Winnipeg is located where the red and Assiniboine rivers meet. The offices of the grain elevator companies, railway communications and telegraph and telephone companies were located there. </a:t>
            </a:r>
          </a:p>
          <a:p>
            <a:pPr lvl="0"/>
            <a:r>
              <a:rPr lang="en-US" sz="2000" dirty="0">
                <a:solidFill>
                  <a:prstClr val="black"/>
                </a:solidFill>
              </a:rPr>
              <a:t>By 1911 Winnipeg is the largest city in Western Canada</a:t>
            </a:r>
          </a:p>
          <a:p>
            <a:pPr lvl="0"/>
            <a:r>
              <a:rPr lang="en-US" sz="2000" dirty="0">
                <a:solidFill>
                  <a:prstClr val="black"/>
                </a:solidFill>
              </a:rPr>
              <a:t>Saskatoon, Regina, Edmonton and Calgary were all once isolated outposts. They owe there existence as large centers for trade and settlement to the creation and location of the railway.</a:t>
            </a:r>
          </a:p>
          <a:p>
            <a:pPr lvl="0"/>
            <a:r>
              <a:rPr lang="en-US" sz="2000" dirty="0">
                <a:solidFill>
                  <a:prstClr val="black"/>
                </a:solidFill>
              </a:rPr>
              <a:t>For example the population of Edmonton grew from 2630 to 11 170, between 1901 and 1906</a:t>
            </a:r>
          </a:p>
          <a:p>
            <a:endParaRPr lang="en-US" dirty="0"/>
          </a:p>
        </p:txBody>
      </p:sp>
    </p:spTree>
    <p:extLst>
      <p:ext uri="{BB962C8B-B14F-4D97-AF65-F5344CB8AC3E}">
        <p14:creationId xmlns:p14="http://schemas.microsoft.com/office/powerpoint/2010/main" val="1058163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importance of the Railway in the growth of BC</a:t>
            </a:r>
            <a:endParaRPr lang="en-US" dirty="0"/>
          </a:p>
        </p:txBody>
      </p:sp>
      <p:sp>
        <p:nvSpPr>
          <p:cNvPr id="3" name="Content Placeholder 2"/>
          <p:cNvSpPr>
            <a:spLocks noGrp="1"/>
          </p:cNvSpPr>
          <p:nvPr>
            <p:ph idx="1"/>
          </p:nvPr>
        </p:nvSpPr>
        <p:spPr/>
        <p:txBody>
          <a:bodyPr/>
          <a:lstStyle/>
          <a:p>
            <a:r>
              <a:rPr lang="en-US" dirty="0" smtClean="0"/>
              <a:t>In B.C. the CPR was the primary route across the province. </a:t>
            </a:r>
          </a:p>
          <a:p>
            <a:r>
              <a:rPr lang="en-US" dirty="0" smtClean="0"/>
              <a:t>Rail lines to the US transported mineral and agricultural products from B.C. to trade with the United States. </a:t>
            </a:r>
          </a:p>
          <a:p>
            <a:r>
              <a:rPr lang="en-US" dirty="0" smtClean="0"/>
              <a:t>The construction of the Grand Trunk’s western terminal at Prince Rupert opened up a number of the northern valleys in B.C. for settlement and development. </a:t>
            </a:r>
          </a:p>
          <a:p>
            <a:r>
              <a:rPr lang="en-US" dirty="0" smtClean="0"/>
              <a:t>The construction of the Canadian Northern opened up areas along the North Thompson River for farming and settlement (the Peace River country was not linked by rail until after WWII.) </a:t>
            </a:r>
            <a:endParaRPr lang="en-US" dirty="0"/>
          </a:p>
        </p:txBody>
      </p:sp>
    </p:spTree>
    <p:extLst>
      <p:ext uri="{BB962C8B-B14F-4D97-AF65-F5344CB8AC3E}">
        <p14:creationId xmlns:p14="http://schemas.microsoft.com/office/powerpoint/2010/main" val="3945892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87821"/>
          </a:xfrm>
        </p:spPr>
        <p:txBody>
          <a:bodyPr/>
          <a:lstStyle/>
          <a:p>
            <a:pPr algn="ctr"/>
            <a:r>
              <a:rPr lang="en-US" dirty="0" smtClean="0"/>
              <a:t>Indigenous Issues in B.C.</a:t>
            </a:r>
            <a:endParaRPr lang="en-US" dirty="0"/>
          </a:p>
        </p:txBody>
      </p:sp>
      <p:sp>
        <p:nvSpPr>
          <p:cNvPr id="3" name="Content Placeholder 2"/>
          <p:cNvSpPr>
            <a:spLocks noGrp="1"/>
          </p:cNvSpPr>
          <p:nvPr>
            <p:ph idx="1"/>
          </p:nvPr>
        </p:nvSpPr>
        <p:spPr>
          <a:xfrm>
            <a:off x="838200" y="819806"/>
            <a:ext cx="10515600" cy="6038193"/>
          </a:xfrm>
        </p:spPr>
        <p:txBody>
          <a:bodyPr>
            <a:normAutofit fontScale="70000" lnSpcReduction="20000"/>
          </a:bodyPr>
          <a:lstStyle/>
          <a:p>
            <a:r>
              <a:rPr lang="en-US" dirty="0" smtClean="0"/>
              <a:t>Settlers, miners, ranchers and loggers kept moving into B.C.</a:t>
            </a:r>
          </a:p>
          <a:p>
            <a:r>
              <a:rPr lang="en-US" dirty="0" smtClean="0"/>
              <a:t>This angered many indigenous people whose lands were being taken over by these colonists. </a:t>
            </a:r>
          </a:p>
          <a:p>
            <a:r>
              <a:rPr lang="en-US" dirty="0" smtClean="0"/>
              <a:t>Land ownership became an increasingly contentious issue. </a:t>
            </a:r>
          </a:p>
          <a:p>
            <a:r>
              <a:rPr lang="en-US" dirty="0" smtClean="0"/>
              <a:t>Indigenous people sent letters and petitions to provincial and federal levels of government asking for treaties.</a:t>
            </a:r>
          </a:p>
          <a:p>
            <a:r>
              <a:rPr lang="en-US" dirty="0" smtClean="0"/>
              <a:t>In 1906 a </a:t>
            </a:r>
            <a:r>
              <a:rPr lang="en-US" dirty="0"/>
              <a:t>S</a:t>
            </a:r>
            <a:r>
              <a:rPr lang="en-US" dirty="0" smtClean="0"/>
              <a:t>quamish and Nisga’a delegation travelled to London, England to appeal to the King (King Edward VII) </a:t>
            </a:r>
          </a:p>
          <a:p>
            <a:r>
              <a:rPr lang="en-US" dirty="0" smtClean="0"/>
              <a:t>There they were told that Indigenous land claims were purely in the hands of the Canadian government.</a:t>
            </a:r>
          </a:p>
          <a:p>
            <a:r>
              <a:rPr lang="en-US" dirty="0" smtClean="0"/>
              <a:t>Indigenous leaders in BC continued to fight for their land. </a:t>
            </a:r>
          </a:p>
          <a:p>
            <a:r>
              <a:rPr lang="en-US" dirty="0" smtClean="0"/>
              <a:t>In 1916, the Allied tribes was formed. It was opposed to the recommendations of the McKenna-McBride Commission (set up to investigate the issue of Indian reserves in BC)</a:t>
            </a:r>
          </a:p>
          <a:p>
            <a:r>
              <a:rPr lang="en-US" dirty="0" smtClean="0"/>
              <a:t>Despite opposition and without the consent of the indigenous people, the federal government passes the BC Indian Lands Settlement Act.</a:t>
            </a:r>
          </a:p>
          <a:p>
            <a:r>
              <a:rPr lang="en-US" dirty="0" smtClean="0"/>
              <a:t>This resulted in reserve land being set at only 0.36% of the total area of BC.</a:t>
            </a:r>
          </a:p>
          <a:p>
            <a:r>
              <a:rPr lang="en-US" dirty="0"/>
              <a:t> </a:t>
            </a:r>
            <a:r>
              <a:rPr lang="en-US" dirty="0" smtClean="0"/>
              <a:t>In 1927 the government passes a law prohibiting Indigenous people from raising money or hiring lawyers to pursue land claims.</a:t>
            </a:r>
          </a:p>
          <a:p>
            <a:r>
              <a:rPr lang="en-US" dirty="0" smtClean="0"/>
              <a:t>This made it impossible for the Allied Tribes to exist. (it is hard to hold an organization together, when it is a crime to talk to each other)</a:t>
            </a:r>
            <a:endParaRPr lang="en-US" dirty="0"/>
          </a:p>
        </p:txBody>
      </p:sp>
    </p:spTree>
    <p:extLst>
      <p:ext uri="{BB962C8B-B14F-4D97-AF65-F5344CB8AC3E}">
        <p14:creationId xmlns:p14="http://schemas.microsoft.com/office/powerpoint/2010/main" val="328174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4609"/>
          </a:xfrm>
        </p:spPr>
        <p:txBody>
          <a:bodyPr>
            <a:normAutofit/>
          </a:bodyPr>
          <a:lstStyle/>
          <a:p>
            <a:pPr algn="ctr"/>
            <a:r>
              <a:rPr lang="en-US" sz="2000" dirty="0" smtClean="0"/>
              <a:t>Gold in the Klondike!</a:t>
            </a:r>
            <a:br>
              <a:rPr lang="en-US" sz="2000" dirty="0" smtClean="0"/>
            </a:br>
            <a:r>
              <a:rPr lang="en-US" sz="2000" dirty="0" smtClean="0"/>
              <a:t>Gold Rush Part </a:t>
            </a:r>
            <a:r>
              <a:rPr lang="en-US" sz="2000" dirty="0" err="1" smtClean="0"/>
              <a:t>Deux</a:t>
            </a:r>
            <a:endParaRPr lang="en-US" sz="2000" dirty="0"/>
          </a:p>
        </p:txBody>
      </p:sp>
      <p:sp>
        <p:nvSpPr>
          <p:cNvPr id="3" name="Content Placeholder 2"/>
          <p:cNvSpPr>
            <a:spLocks noGrp="1"/>
          </p:cNvSpPr>
          <p:nvPr>
            <p:ph idx="1"/>
          </p:nvPr>
        </p:nvSpPr>
        <p:spPr>
          <a:xfrm>
            <a:off x="100208" y="864296"/>
            <a:ext cx="11253592" cy="5993704"/>
          </a:xfrm>
        </p:spPr>
        <p:txBody>
          <a:bodyPr>
            <a:normAutofit/>
          </a:bodyPr>
          <a:lstStyle/>
          <a:p>
            <a:r>
              <a:rPr lang="en-US" dirty="0" smtClean="0"/>
              <a:t>During the summer of 1896, </a:t>
            </a:r>
            <a:r>
              <a:rPr lang="en-US" dirty="0" err="1" smtClean="0"/>
              <a:t>Skookum</a:t>
            </a:r>
            <a:r>
              <a:rPr lang="en-US" dirty="0" smtClean="0"/>
              <a:t> Jim, </a:t>
            </a:r>
            <a:r>
              <a:rPr lang="en-US" dirty="0" err="1" smtClean="0"/>
              <a:t>Tagish</a:t>
            </a:r>
            <a:r>
              <a:rPr lang="en-US" dirty="0" smtClean="0"/>
              <a:t> Charlie and George </a:t>
            </a:r>
            <a:r>
              <a:rPr lang="en-US" dirty="0" err="1" smtClean="0"/>
              <a:t>Carmack</a:t>
            </a:r>
            <a:r>
              <a:rPr lang="en-US" dirty="0" smtClean="0"/>
              <a:t> staked a claim in the Klondike along Rabbit Creek. </a:t>
            </a:r>
          </a:p>
          <a:p>
            <a:r>
              <a:rPr lang="en-US" dirty="0" smtClean="0"/>
              <a:t>Lying in the cracks of rocks they discovered a massive deposit of gold.</a:t>
            </a:r>
          </a:p>
          <a:p>
            <a:r>
              <a:rPr lang="en-US" dirty="0" err="1" smtClean="0"/>
              <a:t>Carmack</a:t>
            </a:r>
            <a:r>
              <a:rPr lang="en-US" dirty="0" smtClean="0"/>
              <a:t> described it as “thick between the flaky slabs of rock like cheese sandwiches.” </a:t>
            </a:r>
            <a:endParaRPr lang="en-US" dirty="0"/>
          </a:p>
          <a:p>
            <a:r>
              <a:rPr lang="en-US" dirty="0" err="1" smtClean="0"/>
              <a:t>Carmack</a:t>
            </a:r>
            <a:r>
              <a:rPr lang="en-US" dirty="0" smtClean="0"/>
              <a:t> named the discovery Bonanza Creek.</a:t>
            </a:r>
          </a:p>
          <a:p>
            <a:r>
              <a:rPr lang="en-US" dirty="0" smtClean="0"/>
              <a:t>Thousands of men (and some women) headed for the Klondike.</a:t>
            </a:r>
          </a:p>
          <a:p>
            <a:r>
              <a:rPr lang="en-US" dirty="0" smtClean="0"/>
              <a:t>They came from the rest of Canada, the US, Europe, and as far away as Australia and headed for Bonanza Creek, hoping to strike it rich.</a:t>
            </a:r>
          </a:p>
        </p:txBody>
      </p:sp>
    </p:spTree>
    <p:extLst>
      <p:ext uri="{BB962C8B-B14F-4D97-AF65-F5344CB8AC3E}">
        <p14:creationId xmlns:p14="http://schemas.microsoft.com/office/powerpoint/2010/main" val="4034154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Klondike </a:t>
            </a:r>
            <a:r>
              <a:rPr lang="en-US" dirty="0" err="1" smtClean="0"/>
              <a:t>Goldrush</a:t>
            </a:r>
            <a:r>
              <a:rPr lang="en-US" dirty="0" smtClean="0"/>
              <a:t> part </a:t>
            </a:r>
            <a:r>
              <a:rPr lang="en-US" dirty="0" err="1" smtClean="0"/>
              <a:t>Duex</a:t>
            </a:r>
            <a:r>
              <a:rPr lang="en-US" dirty="0" smtClean="0"/>
              <a:t> continued</a:t>
            </a:r>
            <a:endParaRPr lang="en-US" dirty="0"/>
          </a:p>
        </p:txBody>
      </p:sp>
      <p:sp>
        <p:nvSpPr>
          <p:cNvPr id="3" name="Content Placeholder 2"/>
          <p:cNvSpPr>
            <a:spLocks noGrp="1"/>
          </p:cNvSpPr>
          <p:nvPr>
            <p:ph idx="1"/>
          </p:nvPr>
        </p:nvSpPr>
        <p:spPr>
          <a:xfrm>
            <a:off x="0" y="1825624"/>
            <a:ext cx="11353800" cy="5032375"/>
          </a:xfrm>
        </p:spPr>
        <p:txBody>
          <a:bodyPr>
            <a:normAutofit fontScale="85000" lnSpcReduction="20000"/>
          </a:bodyPr>
          <a:lstStyle/>
          <a:p>
            <a:r>
              <a:rPr lang="en-US" dirty="0"/>
              <a:t>Most of these prospectors sailed to Skagway, Alaska and over what became known as the Trail of ’98.</a:t>
            </a:r>
          </a:p>
          <a:p>
            <a:r>
              <a:rPr lang="en-US" dirty="0"/>
              <a:t>This meant they had to climb 1000m through the </a:t>
            </a:r>
            <a:r>
              <a:rPr lang="en-US" dirty="0" err="1"/>
              <a:t>Chilkoot</a:t>
            </a:r>
            <a:r>
              <a:rPr lang="en-US" dirty="0"/>
              <a:t> Pass to the head of the Yukon River. </a:t>
            </a:r>
          </a:p>
          <a:p>
            <a:r>
              <a:rPr lang="en-US" dirty="0"/>
              <a:t>In the winter of ’97, the Mounted Police registered 22, 000 people through the </a:t>
            </a:r>
            <a:r>
              <a:rPr lang="en-US" dirty="0" err="1"/>
              <a:t>Chilkoot</a:t>
            </a:r>
            <a:r>
              <a:rPr lang="en-US" dirty="0"/>
              <a:t> Pass.</a:t>
            </a:r>
          </a:p>
          <a:p>
            <a:r>
              <a:rPr lang="en-US" dirty="0"/>
              <a:t>Each person was required by the Mounties to carry a year’s supply of food, tents, equipment and clothing.</a:t>
            </a:r>
          </a:p>
          <a:p>
            <a:r>
              <a:rPr lang="en-US" dirty="0"/>
              <a:t> All together the average miner was required to carry about a </a:t>
            </a:r>
            <a:r>
              <a:rPr lang="en-US" dirty="0" err="1"/>
              <a:t>tonne</a:t>
            </a:r>
            <a:r>
              <a:rPr lang="en-US" dirty="0"/>
              <a:t> of supplies. Miners had to traverse the steep slope of snow and ice many times over just to move their supplies through. </a:t>
            </a:r>
          </a:p>
          <a:p>
            <a:r>
              <a:rPr lang="en-US" dirty="0"/>
              <a:t> In one year only 2000 of the 10 000 miners who set out from Skagway made the trip.</a:t>
            </a:r>
          </a:p>
          <a:p>
            <a:r>
              <a:rPr lang="en-US" dirty="0"/>
              <a:t>Many died along the route, others turned back . </a:t>
            </a:r>
          </a:p>
          <a:p>
            <a:r>
              <a:rPr lang="en-US" dirty="0"/>
              <a:t>If they made it across the pass, they still had to build rafts and travel another 800 km downstream to the goldfields. </a:t>
            </a:r>
          </a:p>
          <a:p>
            <a:endParaRPr lang="en-US" dirty="0"/>
          </a:p>
        </p:txBody>
      </p:sp>
    </p:spTree>
    <p:extLst>
      <p:ext uri="{BB962C8B-B14F-4D97-AF65-F5344CB8AC3E}">
        <p14:creationId xmlns:p14="http://schemas.microsoft.com/office/powerpoint/2010/main" val="1569850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Klondike Gold Rush </a:t>
            </a:r>
            <a:r>
              <a:rPr lang="en-US" dirty="0" smtClean="0"/>
              <a:t>part </a:t>
            </a:r>
            <a:r>
              <a:rPr lang="en-US" dirty="0" err="1" smtClean="0"/>
              <a:t>duex</a:t>
            </a:r>
            <a:r>
              <a:rPr lang="en-US" dirty="0" smtClean="0"/>
              <a:t> too</a:t>
            </a:r>
            <a:endParaRPr lang="en-US" dirty="0"/>
          </a:p>
        </p:txBody>
      </p:sp>
      <p:sp>
        <p:nvSpPr>
          <p:cNvPr id="3" name="Content Placeholder 2"/>
          <p:cNvSpPr>
            <a:spLocks noGrp="1"/>
          </p:cNvSpPr>
          <p:nvPr>
            <p:ph idx="1"/>
          </p:nvPr>
        </p:nvSpPr>
        <p:spPr>
          <a:xfrm>
            <a:off x="0" y="1465546"/>
            <a:ext cx="11353800" cy="5392454"/>
          </a:xfrm>
        </p:spPr>
        <p:txBody>
          <a:bodyPr>
            <a:normAutofit fontScale="85000" lnSpcReduction="20000"/>
          </a:bodyPr>
          <a:lstStyle/>
          <a:p>
            <a:r>
              <a:rPr lang="en-US" dirty="0" smtClean="0"/>
              <a:t>Dawson City originated at the place where the Klondike meets the Yukon River. </a:t>
            </a:r>
          </a:p>
          <a:p>
            <a:r>
              <a:rPr lang="en-US" dirty="0" smtClean="0"/>
              <a:t>Within two years of the gold strike it grew to the biggest Canadian city west of Winnipeg.</a:t>
            </a:r>
          </a:p>
          <a:p>
            <a:r>
              <a:rPr lang="en-US" dirty="0" smtClean="0"/>
              <a:t>The hotels, music halls, stores, saloons, shacks and tents were the heart of the Klondike Gold Rush.</a:t>
            </a:r>
          </a:p>
          <a:p>
            <a:r>
              <a:rPr lang="en-US" dirty="0" smtClean="0"/>
              <a:t>Over forty restaurants and 12 hotels acted as entertainment, places to meet or get outfitted for an expedition into the gold fields.</a:t>
            </a:r>
          </a:p>
          <a:p>
            <a:r>
              <a:rPr lang="en-US" dirty="0" smtClean="0"/>
              <a:t>Prices were incredibly high. In 1897 a sack of flour cost $75. and eggs were $18 a dozen.</a:t>
            </a:r>
          </a:p>
          <a:p>
            <a:r>
              <a:rPr lang="en-US" dirty="0" smtClean="0"/>
              <a:t>Dawson City had two newspapers</a:t>
            </a:r>
          </a:p>
          <a:p>
            <a:r>
              <a:rPr lang="en-US" dirty="0" smtClean="0"/>
              <a:t>It was a wild time to be in the Yukon, however the presence of the NWMP kept a level of law and order to the Klondike gold rush.</a:t>
            </a:r>
          </a:p>
          <a:p>
            <a:r>
              <a:rPr lang="en-US" dirty="0" smtClean="0"/>
              <a:t>Superintendent Sam Steele and around 200 NWMP dealt with the legal issues and any disputes they were made aware of.</a:t>
            </a:r>
          </a:p>
          <a:p>
            <a:r>
              <a:rPr lang="en-US" dirty="0" smtClean="0"/>
              <a:t>They had a policy of common sense and diplomacy to solve problems.</a:t>
            </a:r>
          </a:p>
          <a:p>
            <a:r>
              <a:rPr lang="en-US" dirty="0" smtClean="0"/>
              <a:t>Because of the policies of the NWMP the Yukon did not have the same problem with crime during the gold rush that other gold rushes dealt with. </a:t>
            </a:r>
          </a:p>
        </p:txBody>
      </p:sp>
    </p:spTree>
    <p:extLst>
      <p:ext uri="{BB962C8B-B14F-4D97-AF65-F5344CB8AC3E}">
        <p14:creationId xmlns:p14="http://schemas.microsoft.com/office/powerpoint/2010/main" val="3552310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Justice on the Frontier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prospectors broke the law justice was swift and harsh</a:t>
            </a:r>
          </a:p>
          <a:p>
            <a:r>
              <a:rPr lang="en-US" dirty="0" smtClean="0"/>
              <a:t>Some miners robbed the caches of the indigenous people instead of hunting for their food. </a:t>
            </a:r>
          </a:p>
          <a:p>
            <a:r>
              <a:rPr lang="en-US" dirty="0" smtClean="0"/>
              <a:t>This threatened the relationship that most of the prospectors and the NWMP enjoyed with the Indigenous people. </a:t>
            </a:r>
          </a:p>
          <a:p>
            <a:r>
              <a:rPr lang="en-US" dirty="0" smtClean="0"/>
              <a:t>Miners often enforced their own rough justice. They often banished offenders from the Klondike (or worse).</a:t>
            </a:r>
          </a:p>
          <a:p>
            <a:r>
              <a:rPr lang="en-US" dirty="0" smtClean="0"/>
              <a:t>In its best year almost $100 million worth of gold was removed from the Klondike. </a:t>
            </a:r>
          </a:p>
          <a:p>
            <a:r>
              <a:rPr lang="en-US" dirty="0" smtClean="0"/>
              <a:t>By 1903 the height of the gold rush was done and the boom had ended.</a:t>
            </a:r>
          </a:p>
          <a:p>
            <a:r>
              <a:rPr lang="en-US" dirty="0" smtClean="0"/>
              <a:t>Mining in the Yukon begins to decline</a:t>
            </a:r>
          </a:p>
          <a:p>
            <a:r>
              <a:rPr lang="en-US" dirty="0" smtClean="0"/>
              <a:t>However in southern BC copper, lead, zinc and silver discoveries led to the development of more stable mining enterprises. </a:t>
            </a:r>
            <a:endParaRPr lang="en-US" dirty="0"/>
          </a:p>
        </p:txBody>
      </p:sp>
    </p:spTree>
    <p:extLst>
      <p:ext uri="{BB962C8B-B14F-4D97-AF65-F5344CB8AC3E}">
        <p14:creationId xmlns:p14="http://schemas.microsoft.com/office/powerpoint/2010/main" val="388645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Surveying the land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summer of 1869, government surveyors were sent to the West to measure and map the territory, so that it could be divided up for settlers.</a:t>
            </a:r>
          </a:p>
          <a:p>
            <a:r>
              <a:rPr lang="en-US" dirty="0" smtClean="0"/>
              <a:t>All the land west of Fort Garry to the Rocky Mountains was surveyed</a:t>
            </a:r>
          </a:p>
          <a:p>
            <a:r>
              <a:rPr lang="en-US" dirty="0" smtClean="0"/>
              <a:t>The process of dividing the land had 3 steps</a:t>
            </a:r>
          </a:p>
          <a:p>
            <a:r>
              <a:rPr lang="en-US" dirty="0" smtClean="0"/>
              <a:t>1. First the land was divided into </a:t>
            </a:r>
            <a:r>
              <a:rPr lang="en-US" b="1" dirty="0" smtClean="0"/>
              <a:t>townships</a:t>
            </a:r>
            <a:r>
              <a:rPr lang="en-US" dirty="0" smtClean="0"/>
              <a:t>. Each of these </a:t>
            </a:r>
            <a:r>
              <a:rPr lang="en-US" b="1" dirty="0" smtClean="0"/>
              <a:t>townships </a:t>
            </a:r>
            <a:r>
              <a:rPr lang="en-US" dirty="0" smtClean="0"/>
              <a:t>was a square. Its sides were approximately 10km in length. </a:t>
            </a:r>
          </a:p>
          <a:p>
            <a:r>
              <a:rPr lang="en-US" dirty="0" smtClean="0"/>
              <a:t>2. Next the townships were divided into 36 </a:t>
            </a:r>
            <a:r>
              <a:rPr lang="en-US" b="1" dirty="0" smtClean="0"/>
              <a:t>sections. </a:t>
            </a:r>
            <a:r>
              <a:rPr lang="en-US" dirty="0" smtClean="0"/>
              <a:t>Each </a:t>
            </a:r>
            <a:r>
              <a:rPr lang="en-US" b="1" dirty="0" smtClean="0"/>
              <a:t>section</a:t>
            </a:r>
            <a:r>
              <a:rPr lang="en-US" dirty="0" smtClean="0"/>
              <a:t> was a square with each side measuring 1.6 km. Sections were numbered 1 through 36, starting at the south east corner (see page 149, of your text for a visual image.) Section 8 and part of 26 were set aside for the Hudson’s Bay Company.</a:t>
            </a:r>
          </a:p>
          <a:p>
            <a:r>
              <a:rPr lang="en-US" dirty="0" smtClean="0"/>
              <a:t>The other even numbered sections belonged to the Canadian government. These lands would be given to settlers for free. Sections 11 and 29 were school lands. The remaining odd numbered sections were given to the CPR. The railway was allowed to well these sections to make money.</a:t>
            </a:r>
          </a:p>
          <a:p>
            <a:r>
              <a:rPr lang="en-US" dirty="0" smtClean="0"/>
              <a:t>3 Last each section was divided into quarters. A quarter section contained 65 ha. Each quarter was marked out in directions NW, NE, SW, SE. </a:t>
            </a:r>
          </a:p>
        </p:txBody>
      </p:sp>
    </p:spTree>
    <p:extLst>
      <p:ext uri="{BB962C8B-B14F-4D97-AF65-F5344CB8AC3E}">
        <p14:creationId xmlns:p14="http://schemas.microsoft.com/office/powerpoint/2010/main" val="3583879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Two New Provinces and </a:t>
            </a:r>
            <a:br>
              <a:rPr lang="en-US" dirty="0" smtClean="0"/>
            </a:br>
            <a:r>
              <a:rPr lang="en-US" dirty="0" smtClean="0"/>
              <a:t>Two New Territories</a:t>
            </a:r>
            <a:br>
              <a:rPr lang="en-US" dirty="0" smtClean="0"/>
            </a:br>
            <a:endParaRPr lang="en-US" dirty="0"/>
          </a:p>
        </p:txBody>
      </p:sp>
      <p:sp>
        <p:nvSpPr>
          <p:cNvPr id="3" name="Content Placeholder 2"/>
          <p:cNvSpPr>
            <a:spLocks noGrp="1"/>
          </p:cNvSpPr>
          <p:nvPr>
            <p:ph idx="1"/>
          </p:nvPr>
        </p:nvSpPr>
        <p:spPr>
          <a:xfrm>
            <a:off x="0" y="1352810"/>
            <a:ext cx="11353800" cy="5505189"/>
          </a:xfrm>
        </p:spPr>
        <p:txBody>
          <a:bodyPr>
            <a:normAutofit fontScale="85000" lnSpcReduction="20000"/>
          </a:bodyPr>
          <a:lstStyle/>
          <a:p>
            <a:r>
              <a:rPr lang="en-US" dirty="0" smtClean="0"/>
              <a:t>The massive population growth in the North-West results in demands for representation in government.</a:t>
            </a:r>
          </a:p>
          <a:p>
            <a:r>
              <a:rPr lang="en-US" dirty="0" smtClean="0"/>
              <a:t>In 1888 the federal government gave the North-West a legislative assembly. </a:t>
            </a:r>
          </a:p>
          <a:p>
            <a:r>
              <a:rPr lang="en-US" dirty="0" smtClean="0"/>
              <a:t>However the Lieutenant-Governor could ignore the wishes of the Legislative assembly if he wanted to and he still controlled how all of the governments funds would be spent.</a:t>
            </a:r>
          </a:p>
          <a:p>
            <a:r>
              <a:rPr lang="en-US" dirty="0" smtClean="0"/>
              <a:t>The North-West was in exactly the same political position that Upper and Lower Canada were in during the 1830’s </a:t>
            </a:r>
          </a:p>
          <a:p>
            <a:r>
              <a:rPr lang="en-US" dirty="0" smtClean="0"/>
              <a:t>Frederick W. </a:t>
            </a:r>
            <a:r>
              <a:rPr lang="en-US" dirty="0" err="1" smtClean="0"/>
              <a:t>Haultain</a:t>
            </a:r>
            <a:r>
              <a:rPr lang="en-US" dirty="0" smtClean="0"/>
              <a:t> was a political leader in the North-West, he argued for a responsible government. </a:t>
            </a:r>
          </a:p>
          <a:p>
            <a:r>
              <a:rPr lang="en-US" dirty="0" smtClean="0"/>
              <a:t>Gradually the powers of the Assembly were increased</a:t>
            </a:r>
          </a:p>
          <a:p>
            <a:r>
              <a:rPr lang="en-US" dirty="0" smtClean="0"/>
              <a:t>By 1892 the Assembly gained control of how federal subsidies should be spent</a:t>
            </a:r>
          </a:p>
          <a:p>
            <a:r>
              <a:rPr lang="en-US" dirty="0" err="1" smtClean="0"/>
              <a:t>Haultain</a:t>
            </a:r>
            <a:r>
              <a:rPr lang="en-US" dirty="0" smtClean="0"/>
              <a:t> also wanted provincial status for these territories. </a:t>
            </a:r>
          </a:p>
          <a:p>
            <a:r>
              <a:rPr lang="en-US" dirty="0" err="1" smtClean="0"/>
              <a:t>Haultain</a:t>
            </a:r>
            <a:r>
              <a:rPr lang="en-US" dirty="0" smtClean="0"/>
              <a:t> wanted to create one new province  </a:t>
            </a:r>
          </a:p>
          <a:p>
            <a:r>
              <a:rPr lang="en-US" dirty="0" smtClean="0"/>
              <a:t>R.B. Bennett and other prominent westerners wanted the North-West to be divided into two new provinces, their argument was that there were not enough people in the territories.</a:t>
            </a:r>
          </a:p>
          <a:p>
            <a:endParaRPr lang="en-US" dirty="0"/>
          </a:p>
        </p:txBody>
      </p:sp>
    </p:spTree>
    <p:extLst>
      <p:ext uri="{BB962C8B-B14F-4D97-AF65-F5344CB8AC3E}">
        <p14:creationId xmlns:p14="http://schemas.microsoft.com/office/powerpoint/2010/main" val="3599733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209"/>
            <a:ext cx="10515600" cy="726509"/>
          </a:xfrm>
        </p:spPr>
        <p:txBody>
          <a:bodyPr>
            <a:normAutofit/>
          </a:bodyPr>
          <a:lstStyle/>
          <a:p>
            <a:pPr algn="ctr"/>
            <a:r>
              <a:rPr lang="en-US" sz="2800" dirty="0" smtClean="0"/>
              <a:t>1905 The creation of Alberta and Saskatchewan</a:t>
            </a:r>
            <a:endParaRPr lang="en-US" sz="2800" dirty="0"/>
          </a:p>
        </p:txBody>
      </p:sp>
      <p:sp>
        <p:nvSpPr>
          <p:cNvPr id="3" name="Content Placeholder 2"/>
          <p:cNvSpPr>
            <a:spLocks noGrp="1"/>
          </p:cNvSpPr>
          <p:nvPr>
            <p:ph idx="1"/>
          </p:nvPr>
        </p:nvSpPr>
        <p:spPr>
          <a:xfrm>
            <a:off x="200416" y="713984"/>
            <a:ext cx="11153384" cy="6144016"/>
          </a:xfrm>
        </p:spPr>
        <p:txBody>
          <a:bodyPr>
            <a:normAutofit fontScale="85000" lnSpcReduction="20000"/>
          </a:bodyPr>
          <a:lstStyle/>
          <a:p>
            <a:r>
              <a:rPr lang="en-US" dirty="0" smtClean="0"/>
              <a:t>By 1905 The population of the territories had grown so large that the government of Canada created two new provinces</a:t>
            </a:r>
          </a:p>
          <a:p>
            <a:r>
              <a:rPr lang="en-US" dirty="0" smtClean="0"/>
              <a:t>Alberta and Saskatchewan became provinces in 1905.</a:t>
            </a:r>
          </a:p>
          <a:p>
            <a:r>
              <a:rPr lang="en-US" dirty="0" smtClean="0"/>
              <a:t>Under the terms of Confederation </a:t>
            </a:r>
          </a:p>
          <a:p>
            <a:r>
              <a:rPr lang="en-US" dirty="0" smtClean="0"/>
              <a:t>The government kept ownership of public lands in each province</a:t>
            </a:r>
          </a:p>
          <a:p>
            <a:r>
              <a:rPr lang="en-US" dirty="0" smtClean="0"/>
              <a:t>The provinces would get $1 million a year and would receive federal subsidies for public works. </a:t>
            </a:r>
          </a:p>
          <a:p>
            <a:r>
              <a:rPr lang="en-US" dirty="0" smtClean="0"/>
              <a:t>Taxes in the two provinces could be used to set up Protestant or Catholic schools. </a:t>
            </a:r>
          </a:p>
          <a:p>
            <a:r>
              <a:rPr lang="en-US" dirty="0" smtClean="0"/>
              <a:t>The new provinces were different from the older eastern provinces</a:t>
            </a:r>
          </a:p>
          <a:p>
            <a:r>
              <a:rPr lang="en-US" dirty="0" smtClean="0"/>
              <a:t>Few people had been born in the West, they came from other parts of Canada and from all over the world. </a:t>
            </a:r>
          </a:p>
          <a:p>
            <a:r>
              <a:rPr lang="en-US" dirty="0" smtClean="0"/>
              <a:t>There were many languages, cultures and religious groups</a:t>
            </a:r>
          </a:p>
          <a:p>
            <a:r>
              <a:rPr lang="en-US" dirty="0" smtClean="0"/>
              <a:t>The populations of these new provinces were often scattered, not condensed in cities 75% of Alberta and Saskatchewan were living in rural communities, while the majority of Ontario's population lived in cities. </a:t>
            </a:r>
          </a:p>
          <a:p>
            <a:r>
              <a:rPr lang="en-US" dirty="0" smtClean="0"/>
              <a:t>Men greatly outnumbered women</a:t>
            </a:r>
          </a:p>
          <a:p>
            <a:r>
              <a:rPr lang="en-US" dirty="0" smtClean="0"/>
              <a:t>And when they were formed the population was very young, in 1916 the average age was under 25. </a:t>
            </a:r>
            <a:endParaRPr lang="en-US" dirty="0"/>
          </a:p>
        </p:txBody>
      </p:sp>
    </p:spTree>
    <p:extLst>
      <p:ext uri="{BB962C8B-B14F-4D97-AF65-F5344CB8AC3E}">
        <p14:creationId xmlns:p14="http://schemas.microsoft.com/office/powerpoint/2010/main" val="3333245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North-West Territories and the Yukon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Alberta and Saskatchewan were created the area in the far north was not included in their territory.</a:t>
            </a:r>
          </a:p>
          <a:p>
            <a:r>
              <a:rPr lang="en-US" dirty="0" smtClean="0"/>
              <a:t>This becomes two separated territories The North-West territories and the Yukon. </a:t>
            </a:r>
          </a:p>
          <a:p>
            <a:r>
              <a:rPr lang="en-US" dirty="0" smtClean="0"/>
              <a:t>The Yukon was permitted to develop into its own territory largely because of the prosperity it experienced during the gold rush. It was made a separate district in 1898. </a:t>
            </a:r>
          </a:p>
          <a:p>
            <a:r>
              <a:rPr lang="en-US" dirty="0" smtClean="0"/>
              <a:t>The two territories were governed by federally appointed commissioners and elected assemblies or councils. </a:t>
            </a:r>
            <a:endParaRPr lang="en-US" dirty="0" smtClean="0"/>
          </a:p>
          <a:p>
            <a:r>
              <a:rPr lang="en-US" dirty="0" smtClean="0"/>
              <a:t>Please use your textbook (pages 150-151 and 153) take cornel notes on </a:t>
            </a:r>
          </a:p>
          <a:p>
            <a:r>
              <a:rPr lang="en-US" dirty="0" smtClean="0"/>
              <a:t>Jane and David Fife, Charles Saunders, Abraham Gesner and Margret </a:t>
            </a:r>
            <a:r>
              <a:rPr lang="en-US" dirty="0" err="1" smtClean="0"/>
              <a:t>Benedictsson</a:t>
            </a:r>
            <a:r>
              <a:rPr lang="en-US" dirty="0" smtClean="0"/>
              <a:t>. Also examin</a:t>
            </a:r>
            <a:r>
              <a:rPr lang="en-US" dirty="0" smtClean="0"/>
              <a:t>e the graph of the Prairie township on page 149.</a:t>
            </a:r>
          </a:p>
          <a:p>
            <a:r>
              <a:rPr lang="en-US" dirty="0" smtClean="0"/>
              <a:t>Please ensure that one of your questions examines the significance of the way a prairie township’s land </a:t>
            </a:r>
            <a:r>
              <a:rPr lang="en-US" smtClean="0"/>
              <a:t>is distributed.</a:t>
            </a:r>
            <a:endParaRPr lang="en-US" dirty="0"/>
          </a:p>
        </p:txBody>
      </p:sp>
    </p:spTree>
    <p:extLst>
      <p:ext uri="{BB962C8B-B14F-4D97-AF65-F5344CB8AC3E}">
        <p14:creationId xmlns:p14="http://schemas.microsoft.com/office/powerpoint/2010/main" val="53155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Dominion Land Act, 1872</a:t>
            </a:r>
            <a:endParaRPr lang="en-US" dirty="0"/>
          </a:p>
        </p:txBody>
      </p:sp>
      <p:sp>
        <p:nvSpPr>
          <p:cNvPr id="3" name="Content Placeholder 2"/>
          <p:cNvSpPr>
            <a:spLocks noGrp="1"/>
          </p:cNvSpPr>
          <p:nvPr>
            <p:ph idx="1"/>
          </p:nvPr>
        </p:nvSpPr>
        <p:spPr/>
        <p:txBody>
          <a:bodyPr/>
          <a:lstStyle/>
          <a:p>
            <a:r>
              <a:rPr lang="en-US" dirty="0" smtClean="0"/>
              <a:t>Also called the Homestead Act, was put in place in 1872. It allowed any adult or head of a family to claim a quarter section from the free homestead lands created by the government.</a:t>
            </a:r>
          </a:p>
          <a:p>
            <a:r>
              <a:rPr lang="en-US" dirty="0" smtClean="0"/>
              <a:t>They just had to pay a $10 registration fee and live on the land for 6 months a year, build a house and cultivate the land. </a:t>
            </a:r>
          </a:p>
          <a:p>
            <a:r>
              <a:rPr lang="en-US" dirty="0" smtClean="0"/>
              <a:t>If the settlers did the above they would be given full ownership of the land in 3 years. </a:t>
            </a:r>
          </a:p>
          <a:p>
            <a:r>
              <a:rPr lang="en-US" dirty="0" smtClean="0"/>
              <a:t>They could purchase more land for about $5 per hectare. </a:t>
            </a:r>
            <a:endParaRPr lang="en-US" dirty="0"/>
          </a:p>
        </p:txBody>
      </p:sp>
    </p:spTree>
    <p:extLst>
      <p:ext uri="{BB962C8B-B14F-4D97-AF65-F5344CB8AC3E}">
        <p14:creationId xmlns:p14="http://schemas.microsoft.com/office/powerpoint/2010/main" val="6280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09447"/>
          </a:xfrm>
        </p:spPr>
        <p:txBody>
          <a:bodyPr>
            <a:normAutofit/>
          </a:bodyPr>
          <a:lstStyle/>
          <a:p>
            <a:pPr algn="ctr"/>
            <a:r>
              <a:rPr lang="en-US" dirty="0" smtClean="0"/>
              <a:t>Sod Houses</a:t>
            </a:r>
            <a:endParaRPr lang="en-US" dirty="0"/>
          </a:p>
        </p:txBody>
      </p:sp>
      <p:sp>
        <p:nvSpPr>
          <p:cNvPr id="3" name="Content Placeholder 2"/>
          <p:cNvSpPr>
            <a:spLocks noGrp="1"/>
          </p:cNvSpPr>
          <p:nvPr>
            <p:ph idx="1"/>
          </p:nvPr>
        </p:nvSpPr>
        <p:spPr>
          <a:xfrm>
            <a:off x="0" y="709448"/>
            <a:ext cx="11353800" cy="6148551"/>
          </a:xfrm>
        </p:spPr>
        <p:txBody>
          <a:bodyPr>
            <a:normAutofit fontScale="77500" lnSpcReduction="20000"/>
          </a:bodyPr>
          <a:lstStyle/>
          <a:p>
            <a:r>
              <a:rPr lang="en-US" dirty="0" smtClean="0"/>
              <a:t>The prairies do not have a lot of trees. </a:t>
            </a:r>
          </a:p>
          <a:p>
            <a:r>
              <a:rPr lang="en-US" dirty="0" smtClean="0"/>
              <a:t>Settlers were forced to use sod to make many of their early houses. </a:t>
            </a:r>
          </a:p>
          <a:p>
            <a:r>
              <a:rPr lang="en-US" dirty="0" smtClean="0"/>
              <a:t>The </a:t>
            </a:r>
            <a:r>
              <a:rPr lang="en-US" b="1" dirty="0" smtClean="0"/>
              <a:t>sod house </a:t>
            </a:r>
            <a:r>
              <a:rPr lang="en-US" dirty="0" smtClean="0"/>
              <a:t>and the sod barn, were common features during the early days of settlement on the Canadian prairies.</a:t>
            </a:r>
          </a:p>
          <a:p>
            <a:r>
              <a:rPr lang="en-US" dirty="0" smtClean="0"/>
              <a:t>Sod houses were very inexpensive to build. They cost about $2. 97. </a:t>
            </a:r>
            <a:endParaRPr lang="en-US" dirty="0"/>
          </a:p>
          <a:p>
            <a:r>
              <a:rPr lang="en-US" dirty="0" smtClean="0"/>
              <a:t>That price included one window, a roof jack, door hinges and a door latch. </a:t>
            </a:r>
          </a:p>
          <a:p>
            <a:r>
              <a:rPr lang="en-US" dirty="0" smtClean="0"/>
              <a:t>To build a </a:t>
            </a:r>
            <a:r>
              <a:rPr lang="en-US" b="1" dirty="0" smtClean="0"/>
              <a:t>sod house</a:t>
            </a:r>
            <a:r>
              <a:rPr lang="en-US" dirty="0" smtClean="0"/>
              <a:t> Trenches were ploughed for the bottom of the walls. Then sod from a dry creek bed was cut into strips and hauled to the building site. </a:t>
            </a:r>
          </a:p>
          <a:p>
            <a:r>
              <a:rPr lang="en-US" dirty="0" smtClean="0"/>
              <a:t>The sod was placed grass-side down and piled like bricks. Sometimes poplar poles were placed on top of the walls to make a roof, hay was spread on the poles and sod was laid on top. Most sod houses had dirt floors and a dirt roof.</a:t>
            </a:r>
          </a:p>
          <a:p>
            <a:r>
              <a:rPr lang="en-US" dirty="0" smtClean="0"/>
              <a:t>Thousands of sod houses were built across the prairies. </a:t>
            </a:r>
          </a:p>
          <a:p>
            <a:r>
              <a:rPr lang="en-US" dirty="0" smtClean="0"/>
              <a:t>The thick walls kept the houses warm in winter and cool in summer. There were few windows (they weakened the walls) </a:t>
            </a:r>
          </a:p>
          <a:p>
            <a:r>
              <a:rPr lang="en-US" dirty="0" smtClean="0"/>
              <a:t>Sod houses had other advantages. They were nearly fireproof and they could be put up very quickly.</a:t>
            </a:r>
          </a:p>
          <a:p>
            <a:r>
              <a:rPr lang="en-US" dirty="0" smtClean="0"/>
              <a:t>Neighbors would gather at what were called a sodding bee, where food and sometimes entertainment would take place. They could sometimes complete a house and barn, start to finish in one day. </a:t>
            </a:r>
          </a:p>
        </p:txBody>
      </p:sp>
    </p:spTree>
    <p:extLst>
      <p:ext uri="{BB962C8B-B14F-4D97-AF65-F5344CB8AC3E}">
        <p14:creationId xmlns:p14="http://schemas.microsoft.com/office/powerpoint/2010/main" val="313286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677917"/>
          </a:xfrm>
        </p:spPr>
        <p:txBody>
          <a:bodyPr>
            <a:normAutofit fontScale="90000"/>
          </a:bodyPr>
          <a:lstStyle/>
          <a:p>
            <a:pPr algn="ctr"/>
            <a:r>
              <a:rPr lang="en-US" dirty="0" smtClean="0"/>
              <a:t>The Icelanders</a:t>
            </a:r>
            <a:endParaRPr lang="en-US" dirty="0"/>
          </a:p>
        </p:txBody>
      </p:sp>
      <p:sp>
        <p:nvSpPr>
          <p:cNvPr id="5" name="Content Placeholder 4"/>
          <p:cNvSpPr>
            <a:spLocks noGrp="1"/>
          </p:cNvSpPr>
          <p:nvPr>
            <p:ph idx="1"/>
          </p:nvPr>
        </p:nvSpPr>
        <p:spPr>
          <a:xfrm>
            <a:off x="0" y="677916"/>
            <a:ext cx="12192000" cy="6180083"/>
          </a:xfrm>
        </p:spPr>
        <p:txBody>
          <a:bodyPr>
            <a:normAutofit/>
          </a:bodyPr>
          <a:lstStyle/>
          <a:p>
            <a:r>
              <a:rPr lang="en-US" dirty="0" smtClean="0"/>
              <a:t>One of the earliest groups to settle the prairies were the Icelanders.</a:t>
            </a:r>
          </a:p>
          <a:p>
            <a:r>
              <a:rPr lang="en-US" dirty="0" smtClean="0"/>
              <a:t>In 1874, 400 Icelanders docked at Quebec fleeing volcanic eruptions in their homeland of Iceland.</a:t>
            </a:r>
          </a:p>
          <a:p>
            <a:r>
              <a:rPr lang="en-US" dirty="0" smtClean="0"/>
              <a:t>The government of Canada offered them, free land, citizenship and the ability to keep their own language and customs if they stayed and settled in the prairies. </a:t>
            </a:r>
          </a:p>
          <a:p>
            <a:r>
              <a:rPr lang="en-US" dirty="0" err="1" smtClean="0"/>
              <a:t>Sigtryggur</a:t>
            </a:r>
            <a:r>
              <a:rPr lang="en-US" dirty="0" smtClean="0"/>
              <a:t> </a:t>
            </a:r>
            <a:r>
              <a:rPr lang="en-US" dirty="0" err="1" smtClean="0"/>
              <a:t>Jonasson</a:t>
            </a:r>
            <a:r>
              <a:rPr lang="en-US" dirty="0" smtClean="0"/>
              <a:t> was the leader of the Icelandic group, he selected a place on the western shore of Lake Winnipeg as the site of their first settlement. </a:t>
            </a:r>
          </a:p>
          <a:p>
            <a:r>
              <a:rPr lang="en-US" dirty="0" smtClean="0"/>
              <a:t>They named the settlement </a:t>
            </a:r>
            <a:r>
              <a:rPr lang="en-US" dirty="0" err="1" smtClean="0"/>
              <a:t>Gimli</a:t>
            </a:r>
            <a:r>
              <a:rPr lang="en-US" dirty="0" smtClean="0"/>
              <a:t> (paradise) after the home of the gods of the Norse. </a:t>
            </a:r>
          </a:p>
          <a:p>
            <a:r>
              <a:rPr lang="en-US" dirty="0" smtClean="0"/>
              <a:t>There is still an Icelandic community there today and </a:t>
            </a:r>
            <a:r>
              <a:rPr lang="en-US" dirty="0" err="1" smtClean="0"/>
              <a:t>Jonasson</a:t>
            </a:r>
            <a:r>
              <a:rPr lang="en-US" dirty="0" smtClean="0"/>
              <a:t> is recognized as the founder of the Icelandic community in Canada.</a:t>
            </a:r>
          </a:p>
        </p:txBody>
      </p:sp>
    </p:spTree>
    <p:extLst>
      <p:ext uri="{BB962C8B-B14F-4D97-AF65-F5344CB8AC3E}">
        <p14:creationId xmlns:p14="http://schemas.microsoft.com/office/powerpoint/2010/main" val="1193037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t>
            </a:r>
            <a:r>
              <a:rPr lang="en-US" dirty="0" smtClean="0"/>
              <a:t>Icelanders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beginning (because they arrived late in the season) the Icelanders had to live in buffalo tents supplied by the government. </a:t>
            </a:r>
          </a:p>
          <a:p>
            <a:r>
              <a:rPr lang="en-US" dirty="0"/>
              <a:t>There were deaths from scurvy, and starvation in the first winter.</a:t>
            </a:r>
          </a:p>
          <a:p>
            <a:r>
              <a:rPr lang="en-US" dirty="0"/>
              <a:t>The Icelanders had to adjust their methods to meet new demands the Canadian wilderness created.</a:t>
            </a:r>
          </a:p>
          <a:p>
            <a:r>
              <a:rPr lang="en-US" dirty="0"/>
              <a:t>They had to change what kind of fishing nets they used (their mesh was too large for lake fish.) </a:t>
            </a:r>
          </a:p>
          <a:p>
            <a:r>
              <a:rPr lang="en-US" dirty="0"/>
              <a:t>In 1876 there was an epidemic of small pox, which killed many settlers, those who survived were forced to burn down their homes to destroy the disease. </a:t>
            </a:r>
          </a:p>
          <a:p>
            <a:r>
              <a:rPr lang="en-US" dirty="0"/>
              <a:t>Ultimately however the colony of Icelanders survived. </a:t>
            </a:r>
          </a:p>
          <a:p>
            <a:r>
              <a:rPr lang="en-US" dirty="0"/>
              <a:t>They went on to develop the inland fishing industry in the lakes and rivers of Manitoba. </a:t>
            </a:r>
          </a:p>
          <a:p>
            <a:r>
              <a:rPr lang="en-US" dirty="0"/>
              <a:t>They sent sturgeon and Winnipeg </a:t>
            </a:r>
            <a:r>
              <a:rPr lang="en-US" dirty="0" err="1"/>
              <a:t>goldeye</a:t>
            </a:r>
            <a:r>
              <a:rPr lang="en-US" dirty="0"/>
              <a:t> to markets in Winnipeg and Eastern Canada.</a:t>
            </a:r>
          </a:p>
          <a:p>
            <a:r>
              <a:rPr lang="en-US" dirty="0"/>
              <a:t>Even today the Icelanders form an important part of the local culture.</a:t>
            </a:r>
          </a:p>
          <a:p>
            <a:r>
              <a:rPr lang="en-US" dirty="0"/>
              <a:t>Winnipeg has one of the largest Icelandic populations of any city in the world outside of Iceland.</a:t>
            </a:r>
          </a:p>
          <a:p>
            <a:endParaRPr lang="en-US" dirty="0"/>
          </a:p>
        </p:txBody>
      </p:sp>
    </p:spTree>
    <p:extLst>
      <p:ext uri="{BB962C8B-B14F-4D97-AF65-F5344CB8AC3E}">
        <p14:creationId xmlns:p14="http://schemas.microsoft.com/office/powerpoint/2010/main" val="54924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Margret </a:t>
            </a:r>
            <a:r>
              <a:rPr lang="en-US" dirty="0" err="1" smtClean="0"/>
              <a:t>Benedictsson</a:t>
            </a:r>
            <a:endParaRPr lang="en-US" dirty="0"/>
          </a:p>
        </p:txBody>
      </p:sp>
      <p:sp>
        <p:nvSpPr>
          <p:cNvPr id="3" name="Content Placeholder 2"/>
          <p:cNvSpPr>
            <a:spLocks noGrp="1"/>
          </p:cNvSpPr>
          <p:nvPr>
            <p:ph idx="1"/>
          </p:nvPr>
        </p:nvSpPr>
        <p:spPr/>
        <p:txBody>
          <a:bodyPr/>
          <a:lstStyle/>
          <a:p>
            <a:r>
              <a:rPr lang="en-US" dirty="0" smtClean="0"/>
              <a:t>Icelandic women were important players in women achieving the right to vote in Canada. Margret </a:t>
            </a:r>
            <a:r>
              <a:rPr lang="en-US" dirty="0" err="1" smtClean="0"/>
              <a:t>Benedictsson</a:t>
            </a:r>
            <a:r>
              <a:rPr lang="en-US" dirty="0" smtClean="0"/>
              <a:t> campaigned with other Manitoba women for the right to vote.</a:t>
            </a:r>
          </a:p>
          <a:p>
            <a:r>
              <a:rPr lang="en-US" dirty="0" smtClean="0"/>
              <a:t>In January of 1916 Manitoba became the first province in Canada to grant women the right </a:t>
            </a:r>
            <a:r>
              <a:rPr lang="en-US" smtClean="0"/>
              <a:t>to vote.</a:t>
            </a:r>
          </a:p>
          <a:p>
            <a:endParaRPr lang="en-US"/>
          </a:p>
        </p:txBody>
      </p:sp>
    </p:spTree>
    <p:extLst>
      <p:ext uri="{BB962C8B-B14F-4D97-AF65-F5344CB8AC3E}">
        <p14:creationId xmlns:p14="http://schemas.microsoft.com/office/powerpoint/2010/main" val="438589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Mennonites</a:t>
            </a:r>
            <a:endParaRPr lang="en-US" dirty="0"/>
          </a:p>
        </p:txBody>
      </p:sp>
      <p:sp>
        <p:nvSpPr>
          <p:cNvPr id="3" name="Content Placeholder 2"/>
          <p:cNvSpPr>
            <a:spLocks noGrp="1"/>
          </p:cNvSpPr>
          <p:nvPr>
            <p:ph idx="1"/>
          </p:nvPr>
        </p:nvSpPr>
        <p:spPr/>
        <p:txBody>
          <a:bodyPr>
            <a:normAutofit fontScale="92500"/>
          </a:bodyPr>
          <a:lstStyle/>
          <a:p>
            <a:r>
              <a:rPr lang="en-US" dirty="0" smtClean="0"/>
              <a:t>The Mennonites came from Russia avoiding religious persecution. </a:t>
            </a:r>
          </a:p>
          <a:p>
            <a:r>
              <a:rPr lang="en-US" dirty="0" smtClean="0"/>
              <a:t>Part of the Mennonite belief is that they should never go to war for any reason. When the Czar ordered the Mennonites to serve in the Russian army many of them left, rather than break faith with their religion. </a:t>
            </a:r>
          </a:p>
          <a:p>
            <a:r>
              <a:rPr lang="en-US" dirty="0" smtClean="0"/>
              <a:t>Between 1867 and 1874 Mennonites began to settle west of the Red River. </a:t>
            </a:r>
          </a:p>
          <a:p>
            <a:r>
              <a:rPr lang="en-US" dirty="0" smtClean="0"/>
              <a:t>The Mennonites had been farmers in Russia and were used to the kinds of farming conditions that existed in the prairies .</a:t>
            </a:r>
          </a:p>
          <a:p>
            <a:r>
              <a:rPr lang="en-US" dirty="0" smtClean="0"/>
              <a:t>Mennonites were the first settlers to really prove that the open prairie could be successfully farmed. </a:t>
            </a:r>
            <a:endParaRPr lang="en-US" dirty="0"/>
          </a:p>
        </p:txBody>
      </p:sp>
    </p:spTree>
    <p:extLst>
      <p:ext uri="{BB962C8B-B14F-4D97-AF65-F5344CB8AC3E}">
        <p14:creationId xmlns:p14="http://schemas.microsoft.com/office/powerpoint/2010/main" val="391232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Immigration and Canada</a:t>
            </a:r>
            <a:br>
              <a:rPr lang="en-US" dirty="0" smtClean="0"/>
            </a:br>
            <a:r>
              <a:rPr lang="en-US" dirty="0" smtClean="0"/>
              <a:t>Slowly but Surely </a:t>
            </a:r>
            <a:endParaRPr lang="en-US" dirty="0"/>
          </a:p>
        </p:txBody>
      </p:sp>
      <p:sp>
        <p:nvSpPr>
          <p:cNvPr id="3" name="Content Placeholder 2"/>
          <p:cNvSpPr>
            <a:spLocks noGrp="1"/>
          </p:cNvSpPr>
          <p:nvPr>
            <p:ph idx="1"/>
          </p:nvPr>
        </p:nvSpPr>
        <p:spPr/>
        <p:txBody>
          <a:bodyPr/>
          <a:lstStyle/>
          <a:p>
            <a:r>
              <a:rPr lang="en-US" dirty="0" smtClean="0"/>
              <a:t>The Dominion Land Act was passed in 1872, however large numbers of settlers did not come to Canada right away.</a:t>
            </a:r>
          </a:p>
          <a:p>
            <a:r>
              <a:rPr lang="en-US" dirty="0" smtClean="0"/>
              <a:t>Between 1881 and 1896, settlers only claimed 56 000 homesteads in the west, of these claims 16 000 were abandoned. </a:t>
            </a:r>
          </a:p>
          <a:p>
            <a:r>
              <a:rPr lang="en-US" dirty="0" smtClean="0"/>
              <a:t>In 1896 only 16 835 immigrants came to Canada (lowest number since 1868) </a:t>
            </a:r>
          </a:p>
          <a:p>
            <a:r>
              <a:rPr lang="en-US" dirty="0" smtClean="0"/>
              <a:t>Between 1853 and 1868 more people were leaving Canada to move to the US, than were immigrating into Canada. </a:t>
            </a:r>
          </a:p>
          <a:p>
            <a:pPr marL="0" indent="0">
              <a:buNone/>
            </a:pPr>
            <a:endParaRPr lang="en-US" dirty="0"/>
          </a:p>
        </p:txBody>
      </p:sp>
    </p:spTree>
    <p:extLst>
      <p:ext uri="{BB962C8B-B14F-4D97-AF65-F5344CB8AC3E}">
        <p14:creationId xmlns:p14="http://schemas.microsoft.com/office/powerpoint/2010/main" val="1941236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3290</Words>
  <Application>Microsoft Office PowerPoint</Application>
  <PresentationFormat>Widescreen</PresentationFormat>
  <Paragraphs>177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Chapter Six: Settling the West</vt:lpstr>
      <vt:lpstr>Surveying the land</vt:lpstr>
      <vt:lpstr>The Dominion Land Act, 1872</vt:lpstr>
      <vt:lpstr>Sod Houses</vt:lpstr>
      <vt:lpstr>The Icelanders</vt:lpstr>
      <vt:lpstr>The Icelanders Continued</vt:lpstr>
      <vt:lpstr>Margret Benedictsson</vt:lpstr>
      <vt:lpstr>The Mennonites</vt:lpstr>
      <vt:lpstr>Immigration and Canada Slowly but Surely </vt:lpstr>
      <vt:lpstr>P.M. Wilfrid Laurier’s new immigration plan The role of Clifford Sifton</vt:lpstr>
      <vt:lpstr>P.M. Wilfrid Laurier’s new immigration plan The role of Clifford Sifton</vt:lpstr>
      <vt:lpstr>The Importance of the Railway to the Boom in the Prairies</vt:lpstr>
      <vt:lpstr>The Importance of the Railway to the Boom in the Prairies</vt:lpstr>
      <vt:lpstr>The importance of the Railway in the growth of BC</vt:lpstr>
      <vt:lpstr>Indigenous Issues in B.C.</vt:lpstr>
      <vt:lpstr>Gold in the Klondike! Gold Rush Part Deux</vt:lpstr>
      <vt:lpstr>Klondike Goldrush part Duex continued</vt:lpstr>
      <vt:lpstr>The Klondike Gold Rush part duex too</vt:lpstr>
      <vt:lpstr>Justice on the Frontier</vt:lpstr>
      <vt:lpstr>Two New Provinces and  Two New Territories </vt:lpstr>
      <vt:lpstr>1905 The creation of Alberta and Saskatchewan</vt:lpstr>
      <vt:lpstr>The North-West Territories and the Yukon</vt:lpstr>
    </vt:vector>
  </TitlesOfParts>
  <Company>GVSD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Six: Settling the West</dc:title>
  <dc:creator>O'Ryan, Jennifer</dc:creator>
  <cp:lastModifiedBy>O'Ryan, Jennifer</cp:lastModifiedBy>
  <cp:revision>43</cp:revision>
  <dcterms:created xsi:type="dcterms:W3CDTF">2016-06-13T19:30:40Z</dcterms:created>
  <dcterms:modified xsi:type="dcterms:W3CDTF">2016-06-15T20:34:29Z</dcterms:modified>
</cp:coreProperties>
</file>