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CE50D2C-0578-453D-9ACF-D76F68A82EFB}" type="datetimeFigureOut">
              <a:rPr lang="en-CA" smtClean="0"/>
              <a:t>07/06/2016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0D789B-B8F7-464C-ABBC-1D1FF89959E2}" type="slidenum">
              <a:rPr lang="en-CA" smtClean="0"/>
              <a:t>‹#›</a:t>
            </a:fld>
            <a:endParaRPr lang="en-CA"/>
          </a:p>
        </p:txBody>
      </p:sp>
    </p:spTree>
    <p:extLst>
      <p:ext uri="{BB962C8B-B14F-4D97-AF65-F5344CB8AC3E}">
        <p14:creationId xmlns:p14="http://schemas.microsoft.com/office/powerpoint/2010/main" val="319599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CE50D2C-0578-453D-9ACF-D76F68A82EFB}" type="datetimeFigureOut">
              <a:rPr lang="en-CA" smtClean="0"/>
              <a:t>07/06/2016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0D789B-B8F7-464C-ABBC-1D1FF89959E2}" type="slidenum">
              <a:rPr lang="en-CA" smtClean="0"/>
              <a:t>‹#›</a:t>
            </a:fld>
            <a:endParaRPr lang="en-CA"/>
          </a:p>
        </p:txBody>
      </p:sp>
    </p:spTree>
    <p:extLst>
      <p:ext uri="{BB962C8B-B14F-4D97-AF65-F5344CB8AC3E}">
        <p14:creationId xmlns:p14="http://schemas.microsoft.com/office/powerpoint/2010/main" val="354579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CE50D2C-0578-453D-9ACF-D76F68A82EFB}" type="datetimeFigureOut">
              <a:rPr lang="en-CA" smtClean="0"/>
              <a:t>07/06/2016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0D789B-B8F7-464C-ABBC-1D1FF89959E2}" type="slidenum">
              <a:rPr lang="en-CA" smtClean="0"/>
              <a:t>‹#›</a:t>
            </a:fld>
            <a:endParaRPr lang="en-CA"/>
          </a:p>
        </p:txBody>
      </p:sp>
    </p:spTree>
    <p:extLst>
      <p:ext uri="{BB962C8B-B14F-4D97-AF65-F5344CB8AC3E}">
        <p14:creationId xmlns:p14="http://schemas.microsoft.com/office/powerpoint/2010/main" val="114537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CE50D2C-0578-453D-9ACF-D76F68A82EFB}" type="datetimeFigureOut">
              <a:rPr lang="en-CA" smtClean="0"/>
              <a:t>07/06/2016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0D789B-B8F7-464C-ABBC-1D1FF89959E2}" type="slidenum">
              <a:rPr lang="en-CA" smtClean="0"/>
              <a:t>‹#›</a:t>
            </a:fld>
            <a:endParaRPr lang="en-CA"/>
          </a:p>
        </p:txBody>
      </p:sp>
    </p:spTree>
    <p:extLst>
      <p:ext uri="{BB962C8B-B14F-4D97-AF65-F5344CB8AC3E}">
        <p14:creationId xmlns:p14="http://schemas.microsoft.com/office/powerpoint/2010/main" val="105085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E50D2C-0578-453D-9ACF-D76F68A82EFB}" type="datetimeFigureOut">
              <a:rPr lang="en-CA" smtClean="0"/>
              <a:t>07/06/2016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0D789B-B8F7-464C-ABBC-1D1FF89959E2}" type="slidenum">
              <a:rPr lang="en-CA" smtClean="0"/>
              <a:t>‹#›</a:t>
            </a:fld>
            <a:endParaRPr lang="en-CA"/>
          </a:p>
        </p:txBody>
      </p:sp>
    </p:spTree>
    <p:extLst>
      <p:ext uri="{BB962C8B-B14F-4D97-AF65-F5344CB8AC3E}">
        <p14:creationId xmlns:p14="http://schemas.microsoft.com/office/powerpoint/2010/main" val="9563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CE50D2C-0578-453D-9ACF-D76F68A82EFB}" type="datetimeFigureOut">
              <a:rPr lang="en-CA" smtClean="0"/>
              <a:t>07/06/2016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0D789B-B8F7-464C-ABBC-1D1FF89959E2}" type="slidenum">
              <a:rPr lang="en-CA" smtClean="0"/>
              <a:t>‹#›</a:t>
            </a:fld>
            <a:endParaRPr lang="en-CA"/>
          </a:p>
        </p:txBody>
      </p:sp>
    </p:spTree>
    <p:extLst>
      <p:ext uri="{BB962C8B-B14F-4D97-AF65-F5344CB8AC3E}">
        <p14:creationId xmlns:p14="http://schemas.microsoft.com/office/powerpoint/2010/main" val="9410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CE50D2C-0578-453D-9ACF-D76F68A82EFB}" type="datetimeFigureOut">
              <a:rPr lang="en-CA" smtClean="0"/>
              <a:t>07/06/2016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10D789B-B8F7-464C-ABBC-1D1FF89959E2}" type="slidenum">
              <a:rPr lang="en-CA" smtClean="0"/>
              <a:t>‹#›</a:t>
            </a:fld>
            <a:endParaRPr lang="en-CA"/>
          </a:p>
        </p:txBody>
      </p:sp>
    </p:spTree>
    <p:extLst>
      <p:ext uri="{BB962C8B-B14F-4D97-AF65-F5344CB8AC3E}">
        <p14:creationId xmlns:p14="http://schemas.microsoft.com/office/powerpoint/2010/main" val="983001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CE50D2C-0578-453D-9ACF-D76F68A82EFB}" type="datetimeFigureOut">
              <a:rPr lang="en-CA" smtClean="0"/>
              <a:t>07/06/2016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10D789B-B8F7-464C-ABBC-1D1FF89959E2}" type="slidenum">
              <a:rPr lang="en-CA" smtClean="0"/>
              <a:t>‹#›</a:t>
            </a:fld>
            <a:endParaRPr lang="en-CA"/>
          </a:p>
        </p:txBody>
      </p:sp>
    </p:spTree>
    <p:extLst>
      <p:ext uri="{BB962C8B-B14F-4D97-AF65-F5344CB8AC3E}">
        <p14:creationId xmlns:p14="http://schemas.microsoft.com/office/powerpoint/2010/main" val="181518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50D2C-0578-453D-9ACF-D76F68A82EFB}" type="datetimeFigureOut">
              <a:rPr lang="en-CA" smtClean="0"/>
              <a:t>07/06/2016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10D789B-B8F7-464C-ABBC-1D1FF89959E2}" type="slidenum">
              <a:rPr lang="en-CA" smtClean="0"/>
              <a:t>‹#›</a:t>
            </a:fld>
            <a:endParaRPr lang="en-CA"/>
          </a:p>
        </p:txBody>
      </p:sp>
    </p:spTree>
    <p:extLst>
      <p:ext uri="{BB962C8B-B14F-4D97-AF65-F5344CB8AC3E}">
        <p14:creationId xmlns:p14="http://schemas.microsoft.com/office/powerpoint/2010/main" val="2469061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50D2C-0578-453D-9ACF-D76F68A82EFB}" type="datetimeFigureOut">
              <a:rPr lang="en-CA" smtClean="0"/>
              <a:t>07/06/2016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0D789B-B8F7-464C-ABBC-1D1FF89959E2}" type="slidenum">
              <a:rPr lang="en-CA" smtClean="0"/>
              <a:t>‹#›</a:t>
            </a:fld>
            <a:endParaRPr lang="en-CA"/>
          </a:p>
        </p:txBody>
      </p:sp>
    </p:spTree>
    <p:extLst>
      <p:ext uri="{BB962C8B-B14F-4D97-AF65-F5344CB8AC3E}">
        <p14:creationId xmlns:p14="http://schemas.microsoft.com/office/powerpoint/2010/main" val="109748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50D2C-0578-453D-9ACF-D76F68A82EFB}" type="datetimeFigureOut">
              <a:rPr lang="en-CA" smtClean="0"/>
              <a:t>07/06/2016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0D789B-B8F7-464C-ABBC-1D1FF89959E2}" type="slidenum">
              <a:rPr lang="en-CA" smtClean="0"/>
              <a:t>‹#›</a:t>
            </a:fld>
            <a:endParaRPr lang="en-CA"/>
          </a:p>
        </p:txBody>
      </p:sp>
    </p:spTree>
    <p:extLst>
      <p:ext uri="{BB962C8B-B14F-4D97-AF65-F5344CB8AC3E}">
        <p14:creationId xmlns:p14="http://schemas.microsoft.com/office/powerpoint/2010/main" val="38790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50D2C-0578-453D-9ACF-D76F68A82EFB}" type="datetimeFigureOut">
              <a:rPr lang="en-CA" smtClean="0"/>
              <a:t>07/06/2016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D789B-B8F7-464C-ABBC-1D1FF89959E2}" type="slidenum">
              <a:rPr lang="en-CA" smtClean="0"/>
              <a:t>‹#›</a:t>
            </a:fld>
            <a:endParaRPr lang="en-CA"/>
          </a:p>
        </p:txBody>
      </p:sp>
    </p:spTree>
    <p:extLst>
      <p:ext uri="{BB962C8B-B14F-4D97-AF65-F5344CB8AC3E}">
        <p14:creationId xmlns:p14="http://schemas.microsoft.com/office/powerpoint/2010/main" val="50273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1470025"/>
          </a:xfrm>
        </p:spPr>
        <p:txBody>
          <a:bodyPr>
            <a:normAutofit fontScale="90000"/>
          </a:bodyPr>
          <a:lstStyle/>
          <a:p>
            <a:r>
              <a:rPr lang="en-CA" dirty="0" smtClean="0"/>
              <a:t>Chapter Five:</a:t>
            </a:r>
            <a:br>
              <a:rPr lang="en-CA" dirty="0" smtClean="0"/>
            </a:br>
            <a:r>
              <a:rPr lang="en-CA" dirty="0" smtClean="0"/>
              <a:t>Settling </a:t>
            </a:r>
            <a:r>
              <a:rPr lang="en-CA" dirty="0" smtClean="0"/>
              <a:t>The West of </a:t>
            </a:r>
            <a:br>
              <a:rPr lang="en-CA" dirty="0" smtClean="0"/>
            </a:br>
            <a:r>
              <a:rPr lang="en-CA" dirty="0" smtClean="0"/>
              <a:t>Canada</a:t>
            </a:r>
            <a:endParaRPr lang="en-CA" dirty="0"/>
          </a:p>
        </p:txBody>
      </p:sp>
      <p:sp>
        <p:nvSpPr>
          <p:cNvPr id="3" name="Subtitle 2"/>
          <p:cNvSpPr>
            <a:spLocks noGrp="1"/>
          </p:cNvSpPr>
          <p:nvPr>
            <p:ph type="subTitle" idx="1"/>
          </p:nvPr>
        </p:nvSpPr>
        <p:spPr>
          <a:xfrm>
            <a:off x="1371600" y="3717032"/>
            <a:ext cx="6400800" cy="2304256"/>
          </a:xfrm>
        </p:spPr>
        <p:txBody>
          <a:bodyPr>
            <a:normAutofit fontScale="62500" lnSpcReduction="20000"/>
          </a:bodyPr>
          <a:lstStyle/>
          <a:p>
            <a:r>
              <a:rPr lang="en-CA" dirty="0" smtClean="0"/>
              <a:t>Questions to </a:t>
            </a:r>
            <a:r>
              <a:rPr lang="en-CA" dirty="0" smtClean="0"/>
              <a:t>consider: The </a:t>
            </a:r>
            <a:r>
              <a:rPr lang="en-CA" dirty="0" smtClean="0"/>
              <a:t>Massacre of 36 Assiniboine men, women and children, by American “</a:t>
            </a:r>
            <a:r>
              <a:rPr lang="en-CA" dirty="0" err="1" smtClean="0"/>
              <a:t>wolfers</a:t>
            </a:r>
            <a:r>
              <a:rPr lang="en-CA" dirty="0" smtClean="0"/>
              <a:t>” in the North West Territories in 1873 was one of the reasons for the establishment of a government controlled police force in Canada. What are the benefits and drawbacks of an organized police force?</a:t>
            </a:r>
          </a:p>
          <a:p>
            <a:r>
              <a:rPr lang="en-CA" dirty="0" smtClean="0"/>
              <a:t>In the long run how well did the presence of the Mounties serve the indigenous people? </a:t>
            </a:r>
            <a:endParaRPr lang="en-CA" dirty="0"/>
          </a:p>
        </p:txBody>
      </p:sp>
    </p:spTree>
    <p:extLst>
      <p:ext uri="{BB962C8B-B14F-4D97-AF65-F5344CB8AC3E}">
        <p14:creationId xmlns:p14="http://schemas.microsoft.com/office/powerpoint/2010/main" val="3652394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Treaty Process and the Indian Act</a:t>
            </a:r>
            <a:endParaRPr lang="en-CA" dirty="0"/>
          </a:p>
        </p:txBody>
      </p:sp>
      <p:sp>
        <p:nvSpPr>
          <p:cNvPr id="3" name="Content Placeholder 2"/>
          <p:cNvSpPr>
            <a:spLocks noGrp="1"/>
          </p:cNvSpPr>
          <p:nvPr>
            <p:ph idx="1"/>
          </p:nvPr>
        </p:nvSpPr>
        <p:spPr>
          <a:xfrm>
            <a:off x="457200" y="1600200"/>
            <a:ext cx="8229600" cy="5069160"/>
          </a:xfrm>
        </p:spPr>
        <p:txBody>
          <a:bodyPr>
            <a:normAutofit fontScale="70000" lnSpcReduction="20000"/>
          </a:bodyPr>
          <a:lstStyle/>
          <a:p>
            <a:r>
              <a:rPr lang="en-CA" dirty="0" smtClean="0"/>
              <a:t>In 1876 the Government of Canada passed the </a:t>
            </a:r>
            <a:r>
              <a:rPr lang="en-CA" b="1" dirty="0" smtClean="0"/>
              <a:t>Indian Act.</a:t>
            </a:r>
            <a:r>
              <a:rPr lang="en-CA" dirty="0" smtClean="0"/>
              <a:t> This act governed (and is still used to govern) the indigenous population of Canada. </a:t>
            </a:r>
          </a:p>
          <a:p>
            <a:r>
              <a:rPr lang="en-CA" dirty="0" smtClean="0"/>
              <a:t>The purpose of the </a:t>
            </a:r>
            <a:r>
              <a:rPr lang="en-CA" b="1" dirty="0" smtClean="0"/>
              <a:t>Indian Act </a:t>
            </a:r>
            <a:r>
              <a:rPr lang="en-CA" dirty="0" smtClean="0"/>
              <a:t>was to force the indigenous people of Canada to adopt a European way of life and abandon their indigenous culture.</a:t>
            </a:r>
          </a:p>
          <a:p>
            <a:r>
              <a:rPr lang="en-CA" dirty="0" smtClean="0"/>
              <a:t>The act was used to outlaw traditional practices (like the potlatch) </a:t>
            </a:r>
          </a:p>
          <a:p>
            <a:r>
              <a:rPr lang="en-CA" dirty="0" smtClean="0"/>
              <a:t>The act was used to establish the </a:t>
            </a:r>
            <a:r>
              <a:rPr lang="en-CA" b="1" dirty="0" smtClean="0"/>
              <a:t>Residential School System</a:t>
            </a:r>
            <a:r>
              <a:rPr lang="en-CA" dirty="0" smtClean="0"/>
              <a:t>. </a:t>
            </a:r>
            <a:endParaRPr lang="en-CA" dirty="0"/>
          </a:p>
          <a:p>
            <a:r>
              <a:rPr lang="en-CA" dirty="0" smtClean="0"/>
              <a:t>These “schools” were often more about making profit from their students than education and were designed to force indigenous children to adopt a European lifestyle.</a:t>
            </a:r>
          </a:p>
          <a:p>
            <a:r>
              <a:rPr lang="en-CA" dirty="0" smtClean="0"/>
              <a:t>Children in the </a:t>
            </a:r>
            <a:r>
              <a:rPr lang="en-CA" b="1" dirty="0" smtClean="0"/>
              <a:t>residential schools </a:t>
            </a:r>
            <a:r>
              <a:rPr lang="en-CA" dirty="0" smtClean="0"/>
              <a:t>were often horribly abused in a variety of ways. The schools have now been accused of perpetuating a “</a:t>
            </a:r>
            <a:r>
              <a:rPr lang="en-CA" b="1" dirty="0" smtClean="0"/>
              <a:t>cultural genocide</a:t>
            </a:r>
            <a:r>
              <a:rPr lang="en-CA" dirty="0" smtClean="0"/>
              <a:t>” on Canada’s indigenous population.</a:t>
            </a:r>
          </a:p>
        </p:txBody>
      </p:sp>
    </p:spTree>
    <p:extLst>
      <p:ext uri="{BB962C8B-B14F-4D97-AF65-F5344CB8AC3E}">
        <p14:creationId xmlns:p14="http://schemas.microsoft.com/office/powerpoint/2010/main" val="423344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50106"/>
          </a:xfrm>
        </p:spPr>
        <p:txBody>
          <a:bodyPr>
            <a:normAutofit/>
          </a:bodyPr>
          <a:lstStyle/>
          <a:p>
            <a:r>
              <a:rPr lang="en-CA" sz="2800" dirty="0" smtClean="0"/>
              <a:t>The Indigenous People and the Treaty Process</a:t>
            </a:r>
            <a:endParaRPr lang="en-CA" sz="2800" dirty="0"/>
          </a:p>
        </p:txBody>
      </p:sp>
      <p:sp>
        <p:nvSpPr>
          <p:cNvPr id="3" name="Content Placeholder 2"/>
          <p:cNvSpPr>
            <a:spLocks noGrp="1"/>
          </p:cNvSpPr>
          <p:nvPr>
            <p:ph idx="1"/>
          </p:nvPr>
        </p:nvSpPr>
        <p:spPr>
          <a:xfrm>
            <a:off x="251520" y="1052736"/>
            <a:ext cx="8892480" cy="5688632"/>
          </a:xfrm>
        </p:spPr>
        <p:txBody>
          <a:bodyPr>
            <a:normAutofit fontScale="62500" lnSpcReduction="20000"/>
          </a:bodyPr>
          <a:lstStyle/>
          <a:p>
            <a:r>
              <a:rPr lang="en-CA" dirty="0" smtClean="0"/>
              <a:t>The Indigenous people of Canada faced a horrible choice. They knew what was happening to the indigenous peoples in the US who were fighting the colonialists.</a:t>
            </a:r>
          </a:p>
          <a:p>
            <a:r>
              <a:rPr lang="en-CA" dirty="0" smtClean="0"/>
              <a:t>The Bison (Buffalo) which had formed the basis of the lifestyle of the people of the plains were disappearing (they were being hunted to extinction, often left by the hundreds with only their tongues and hides removed)  and without them their traditional lifestyle was not possible.  </a:t>
            </a:r>
          </a:p>
          <a:p>
            <a:r>
              <a:rPr lang="en-CA" dirty="0" smtClean="0"/>
              <a:t>European settlers were being given free land to settle the west and the </a:t>
            </a:r>
            <a:r>
              <a:rPr lang="en-CA" b="1" dirty="0" smtClean="0"/>
              <a:t>Nation Building Policy</a:t>
            </a:r>
            <a:r>
              <a:rPr lang="en-CA" dirty="0" smtClean="0"/>
              <a:t> depended on filling up the parries with European farmers.</a:t>
            </a:r>
          </a:p>
          <a:p>
            <a:r>
              <a:rPr lang="en-CA" dirty="0" smtClean="0"/>
              <a:t>The Indigenous people did not want to move to reservations (often on poor land in isolated locations) </a:t>
            </a:r>
          </a:p>
          <a:p>
            <a:r>
              <a:rPr lang="en-CA" dirty="0" smtClean="0"/>
              <a:t>They did not want to be farmers, or give up their traditionally nomadic way of life. </a:t>
            </a:r>
          </a:p>
          <a:p>
            <a:r>
              <a:rPr lang="en-CA" dirty="0" smtClean="0"/>
              <a:t>However they had little choice.</a:t>
            </a:r>
          </a:p>
          <a:p>
            <a:r>
              <a:rPr lang="en-CA" dirty="0" smtClean="0"/>
              <a:t>They had been severely weakened by loss of life due to the diseases brought by Europeans. </a:t>
            </a:r>
          </a:p>
          <a:p>
            <a:r>
              <a:rPr lang="en-CA" dirty="0" smtClean="0"/>
              <a:t>800 members of the Blackfoot population died of small pox in 1870.</a:t>
            </a:r>
          </a:p>
          <a:p>
            <a:r>
              <a:rPr lang="en-CA" dirty="0" smtClean="0"/>
              <a:t>Facing the loss of their way of life, devastated by disease and fearful of a war with settlers or soldiers, the indigenous people of the plains felt that they had no real choice but to sign the treaties </a:t>
            </a:r>
            <a:r>
              <a:rPr lang="en-CA" dirty="0" smtClean="0"/>
              <a:t>offered </a:t>
            </a:r>
            <a:r>
              <a:rPr lang="en-CA" dirty="0" smtClean="0"/>
              <a:t>to them.</a:t>
            </a:r>
            <a:endParaRPr lang="en-CA" dirty="0"/>
          </a:p>
        </p:txBody>
      </p:sp>
    </p:spTree>
    <p:extLst>
      <p:ext uri="{BB962C8B-B14F-4D97-AF65-F5344CB8AC3E}">
        <p14:creationId xmlns:p14="http://schemas.microsoft.com/office/powerpoint/2010/main" val="1281001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Numbered Treaties</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Eleven treaties were signed between the government and the indigenous people of the plains between 1871 and 1921.</a:t>
            </a:r>
          </a:p>
          <a:p>
            <a:r>
              <a:rPr lang="en-CA" dirty="0" smtClean="0"/>
              <a:t>These become known as the </a:t>
            </a:r>
            <a:r>
              <a:rPr lang="en-CA" b="1" dirty="0" smtClean="0"/>
              <a:t>numbered treaties.</a:t>
            </a:r>
            <a:r>
              <a:rPr lang="en-CA" dirty="0" smtClean="0"/>
              <a:t> </a:t>
            </a:r>
          </a:p>
          <a:p>
            <a:r>
              <a:rPr lang="en-CA" dirty="0" smtClean="0"/>
              <a:t>The numbered treaties gave the Canadian government control of over 2 million km2.</a:t>
            </a:r>
          </a:p>
          <a:p>
            <a:r>
              <a:rPr lang="en-CA" dirty="0" smtClean="0"/>
              <a:t>Treaty #8 covers the northeast corner of BC.</a:t>
            </a:r>
          </a:p>
          <a:p>
            <a:r>
              <a:rPr lang="en-CA" dirty="0" smtClean="0"/>
              <a:t>Treaty #8 is the only post-Confederation treaty signed in BC, with the exception of the Douglas </a:t>
            </a:r>
            <a:r>
              <a:rPr lang="en-CA" dirty="0" smtClean="0"/>
              <a:t>treaties one of very few treaties signed in BC.</a:t>
            </a:r>
            <a:endParaRPr lang="en-CA" dirty="0" smtClean="0"/>
          </a:p>
          <a:p>
            <a:r>
              <a:rPr lang="en-CA" dirty="0" smtClean="0"/>
              <a:t> </a:t>
            </a:r>
            <a:r>
              <a:rPr lang="en-CA" dirty="0"/>
              <a:t>M</a:t>
            </a:r>
            <a:r>
              <a:rPr lang="en-CA" dirty="0" smtClean="0"/>
              <a:t>ost of BC was simply claimed by European settlers with no compensation to the indigenous people whatsoever. </a:t>
            </a:r>
            <a:endParaRPr lang="en-CA" dirty="0"/>
          </a:p>
        </p:txBody>
      </p:sp>
    </p:spTree>
    <p:extLst>
      <p:ext uri="{BB962C8B-B14F-4D97-AF65-F5344CB8AC3E}">
        <p14:creationId xmlns:p14="http://schemas.microsoft.com/office/powerpoint/2010/main" val="841586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Misunderstandings</a:t>
            </a:r>
            <a:endParaRPr lang="en-CA" dirty="0"/>
          </a:p>
        </p:txBody>
      </p:sp>
      <p:sp>
        <p:nvSpPr>
          <p:cNvPr id="3" name="Content Placeholder 2"/>
          <p:cNvSpPr>
            <a:spLocks noGrp="1"/>
          </p:cNvSpPr>
          <p:nvPr>
            <p:ph idx="1"/>
          </p:nvPr>
        </p:nvSpPr>
        <p:spPr>
          <a:xfrm>
            <a:off x="457200" y="1340768"/>
            <a:ext cx="8229600" cy="5328592"/>
          </a:xfrm>
        </p:spPr>
        <p:txBody>
          <a:bodyPr>
            <a:normAutofit fontScale="77500" lnSpcReduction="20000"/>
          </a:bodyPr>
          <a:lstStyle/>
          <a:p>
            <a:r>
              <a:rPr lang="en-CA" dirty="0" smtClean="0"/>
              <a:t>The concept of land ownership as understood by Europeans was alien to the Indigenous people. </a:t>
            </a:r>
          </a:p>
          <a:p>
            <a:r>
              <a:rPr lang="en-CA" dirty="0" smtClean="0"/>
              <a:t>They did not think of land in terms of buying and selling forever.</a:t>
            </a:r>
          </a:p>
          <a:p>
            <a:r>
              <a:rPr lang="en-CA" dirty="0" smtClean="0"/>
              <a:t>They thought the treaties were meant to protect them and would result in the government allowing the use of the land, in return they believed the government would provide them with food, medicine, cloths and money to find a new way to live in this changed world.</a:t>
            </a:r>
          </a:p>
          <a:p>
            <a:r>
              <a:rPr lang="en-CA" dirty="0" smtClean="0"/>
              <a:t>Clearly that is not how the Europeans view the treaty process. </a:t>
            </a:r>
          </a:p>
          <a:p>
            <a:r>
              <a:rPr lang="en-CA" dirty="0" smtClean="0"/>
              <a:t>This cultural misunderstanding has repercussions that are still impacting the relationship between Canada’s indigenous population and the government and other people of Canada to this day.</a:t>
            </a:r>
            <a:endParaRPr lang="en-CA" dirty="0"/>
          </a:p>
        </p:txBody>
      </p:sp>
    </p:spTree>
    <p:extLst>
      <p:ext uri="{BB962C8B-B14F-4D97-AF65-F5344CB8AC3E}">
        <p14:creationId xmlns:p14="http://schemas.microsoft.com/office/powerpoint/2010/main" val="2601809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Reserves</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The indigenous people were deeply unhappy with the reserve system. </a:t>
            </a:r>
          </a:p>
          <a:p>
            <a:r>
              <a:rPr lang="en-CA" dirty="0" smtClean="0"/>
              <a:t>They had no history of and many of them had little interest in farming and the reserve land was often poor farm land.</a:t>
            </a:r>
          </a:p>
          <a:p>
            <a:r>
              <a:rPr lang="en-CA" dirty="0" smtClean="0"/>
              <a:t>The indigenous people considered the treaties a series of “broken promises”. </a:t>
            </a:r>
            <a:r>
              <a:rPr lang="en-CA" b="1" dirty="0" smtClean="0"/>
              <a:t>Indian</a:t>
            </a:r>
            <a:r>
              <a:rPr lang="en-CA" dirty="0" smtClean="0"/>
              <a:t> </a:t>
            </a:r>
            <a:r>
              <a:rPr lang="en-CA" b="1" dirty="0" smtClean="0"/>
              <a:t>Agents</a:t>
            </a:r>
            <a:r>
              <a:rPr lang="en-CA" dirty="0" smtClean="0"/>
              <a:t> sent by the government to manage the reserves were often corrupt, cheated the indigenous people, or were cruel to them. </a:t>
            </a:r>
          </a:p>
          <a:p>
            <a:r>
              <a:rPr lang="en-CA" dirty="0" smtClean="0"/>
              <a:t>Often food supplies did not arrive, or if they did they were inadequate. </a:t>
            </a:r>
          </a:p>
          <a:p>
            <a:r>
              <a:rPr lang="en-CA" dirty="0" smtClean="0"/>
              <a:t>After a while some of the indigenous people became angry, and began to consider the path the indigenous people of the US had followed.</a:t>
            </a:r>
            <a:endParaRPr lang="en-CA" dirty="0"/>
          </a:p>
        </p:txBody>
      </p:sp>
    </p:spTree>
    <p:extLst>
      <p:ext uri="{BB962C8B-B14F-4D97-AF65-F5344CB8AC3E}">
        <p14:creationId xmlns:p14="http://schemas.microsoft.com/office/powerpoint/2010/main" val="3284476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Poundmaker</a:t>
            </a:r>
            <a:r>
              <a:rPr lang="en-CA" dirty="0" smtClean="0"/>
              <a:t>, Big Bear and the North West Rebellion</a:t>
            </a:r>
            <a:endParaRPr lang="en-CA" dirty="0"/>
          </a:p>
        </p:txBody>
      </p:sp>
      <p:sp>
        <p:nvSpPr>
          <p:cNvPr id="3" name="Content Placeholder 2"/>
          <p:cNvSpPr>
            <a:spLocks noGrp="1"/>
          </p:cNvSpPr>
          <p:nvPr>
            <p:ph idx="1"/>
          </p:nvPr>
        </p:nvSpPr>
        <p:spPr/>
        <p:txBody>
          <a:bodyPr>
            <a:normAutofit fontScale="77500" lnSpcReduction="20000"/>
          </a:bodyPr>
          <a:lstStyle/>
          <a:p>
            <a:r>
              <a:rPr lang="en-CA" b="1" dirty="0" err="1" smtClean="0"/>
              <a:t>Poundmaker</a:t>
            </a:r>
            <a:r>
              <a:rPr lang="en-CA" dirty="0" smtClean="0"/>
              <a:t> was the adopted son of Crowfoot. He became chief in 1878.</a:t>
            </a:r>
          </a:p>
          <a:p>
            <a:r>
              <a:rPr lang="en-CA" b="1" dirty="0" err="1" smtClean="0"/>
              <a:t>Poundmaker</a:t>
            </a:r>
            <a:r>
              <a:rPr lang="en-CA" dirty="0" smtClean="0"/>
              <a:t> was deeply worried about the loss of the way of life his people enjoyed. </a:t>
            </a:r>
          </a:p>
          <a:p>
            <a:r>
              <a:rPr lang="en-CA" b="1" dirty="0" smtClean="0"/>
              <a:t>Big Bear</a:t>
            </a:r>
            <a:r>
              <a:rPr lang="en-CA" dirty="0" smtClean="0"/>
              <a:t> was the chief of the </a:t>
            </a:r>
            <a:r>
              <a:rPr lang="en-CA" b="1" dirty="0" smtClean="0"/>
              <a:t>plains Cree</a:t>
            </a:r>
            <a:r>
              <a:rPr lang="en-CA" dirty="0" smtClean="0"/>
              <a:t>.</a:t>
            </a:r>
          </a:p>
          <a:p>
            <a:r>
              <a:rPr lang="en-CA" b="1" dirty="0" smtClean="0"/>
              <a:t>Big Bear </a:t>
            </a:r>
            <a:r>
              <a:rPr lang="en-CA" dirty="0" smtClean="0"/>
              <a:t>was a renowned hunter of buffalo.</a:t>
            </a:r>
          </a:p>
          <a:p>
            <a:r>
              <a:rPr lang="en-CA" dirty="0" smtClean="0"/>
              <a:t>He was concerned about the loss of the buffalo and the amount of settlers coming to the west.</a:t>
            </a:r>
          </a:p>
          <a:p>
            <a:r>
              <a:rPr lang="en-CA" b="1" dirty="0" smtClean="0"/>
              <a:t>Big Bear </a:t>
            </a:r>
            <a:r>
              <a:rPr lang="en-CA" dirty="0" smtClean="0"/>
              <a:t>disagreed with the terms of the treaties and believed they would lead to poverty for his people.</a:t>
            </a:r>
          </a:p>
          <a:p>
            <a:r>
              <a:rPr lang="en-CA" dirty="0" smtClean="0"/>
              <a:t>He and his followers did not want to live on reserves, or take money from the government. </a:t>
            </a:r>
          </a:p>
          <a:p>
            <a:endParaRPr lang="en-CA" dirty="0" smtClean="0"/>
          </a:p>
          <a:p>
            <a:endParaRPr lang="en-CA" dirty="0"/>
          </a:p>
        </p:txBody>
      </p:sp>
    </p:spTree>
    <p:extLst>
      <p:ext uri="{BB962C8B-B14F-4D97-AF65-F5344CB8AC3E}">
        <p14:creationId xmlns:p14="http://schemas.microsoft.com/office/powerpoint/2010/main" val="3029120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Return of Riel</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After Manitoba entered Confederation, many of the </a:t>
            </a:r>
            <a:r>
              <a:rPr lang="en-CA" b="1" dirty="0" smtClean="0"/>
              <a:t>Metis </a:t>
            </a:r>
            <a:r>
              <a:rPr lang="en-CA" dirty="0" smtClean="0"/>
              <a:t>moved west into what is now Alberta and Saskatchewan. </a:t>
            </a:r>
          </a:p>
          <a:p>
            <a:r>
              <a:rPr lang="en-CA" dirty="0" smtClean="0"/>
              <a:t>When </a:t>
            </a:r>
            <a:r>
              <a:rPr lang="en-CA" b="1" dirty="0" smtClean="0"/>
              <a:t>Canadian surveyors </a:t>
            </a:r>
            <a:r>
              <a:rPr lang="en-CA" dirty="0" smtClean="0"/>
              <a:t>showed up in the 1880’s they were not happy.</a:t>
            </a:r>
          </a:p>
          <a:p>
            <a:r>
              <a:rPr lang="en-CA" dirty="0" smtClean="0"/>
              <a:t>The </a:t>
            </a:r>
            <a:r>
              <a:rPr lang="en-CA" b="1" dirty="0" smtClean="0"/>
              <a:t>surveyors</a:t>
            </a:r>
            <a:r>
              <a:rPr lang="en-CA" dirty="0" smtClean="0"/>
              <a:t> started to divide the land up for settlement.</a:t>
            </a:r>
          </a:p>
          <a:p>
            <a:r>
              <a:rPr lang="en-CA" dirty="0" smtClean="0"/>
              <a:t>Macdonald’s </a:t>
            </a:r>
            <a:r>
              <a:rPr lang="en-CA" b="1" dirty="0" smtClean="0"/>
              <a:t>nation building policy </a:t>
            </a:r>
            <a:r>
              <a:rPr lang="en-CA" dirty="0" smtClean="0"/>
              <a:t>was in full effect and the railway was on its way.</a:t>
            </a:r>
          </a:p>
          <a:p>
            <a:r>
              <a:rPr lang="en-CA" dirty="0" smtClean="0"/>
              <a:t>The </a:t>
            </a:r>
            <a:r>
              <a:rPr lang="en-CA" b="1" dirty="0" smtClean="0"/>
              <a:t>Metis</a:t>
            </a:r>
            <a:r>
              <a:rPr lang="en-CA" dirty="0" smtClean="0"/>
              <a:t> called on </a:t>
            </a:r>
            <a:r>
              <a:rPr lang="en-CA" b="1" dirty="0" smtClean="0"/>
              <a:t>Louis Riel</a:t>
            </a:r>
          </a:p>
          <a:p>
            <a:r>
              <a:rPr lang="en-CA" dirty="0" smtClean="0"/>
              <a:t>They sent </a:t>
            </a:r>
            <a:r>
              <a:rPr lang="en-CA" b="1" dirty="0" smtClean="0"/>
              <a:t>Gabriel Dumont </a:t>
            </a:r>
            <a:r>
              <a:rPr lang="en-CA" dirty="0" smtClean="0"/>
              <a:t>(a Metis hunter and leader) to the US (where </a:t>
            </a:r>
            <a:r>
              <a:rPr lang="en-CA" b="1" dirty="0" smtClean="0"/>
              <a:t>Riel</a:t>
            </a:r>
            <a:r>
              <a:rPr lang="en-CA" dirty="0" smtClean="0"/>
              <a:t> had fled after the first failed rebellion and the </a:t>
            </a:r>
            <a:r>
              <a:rPr lang="en-CA" b="1" dirty="0" smtClean="0"/>
              <a:t>Thomas Scott Affair</a:t>
            </a:r>
            <a:r>
              <a:rPr lang="en-CA" dirty="0" smtClean="0"/>
              <a:t>) </a:t>
            </a:r>
          </a:p>
          <a:p>
            <a:r>
              <a:rPr lang="en-CA" b="1" dirty="0" smtClean="0"/>
              <a:t>Dumont</a:t>
            </a:r>
            <a:r>
              <a:rPr lang="en-CA" dirty="0" smtClean="0"/>
              <a:t> convinced </a:t>
            </a:r>
            <a:r>
              <a:rPr lang="en-CA" b="1" dirty="0" smtClean="0"/>
              <a:t>Riel</a:t>
            </a:r>
            <a:r>
              <a:rPr lang="en-CA" dirty="0" smtClean="0"/>
              <a:t> to return to Canada and fight for a nation the </a:t>
            </a:r>
            <a:r>
              <a:rPr lang="en-CA" b="1" dirty="0" smtClean="0"/>
              <a:t>Metis</a:t>
            </a:r>
            <a:r>
              <a:rPr lang="en-CA" dirty="0" smtClean="0"/>
              <a:t> could call home.</a:t>
            </a:r>
          </a:p>
          <a:p>
            <a:endParaRPr lang="en-CA" dirty="0" smtClean="0"/>
          </a:p>
        </p:txBody>
      </p:sp>
    </p:spTree>
    <p:extLst>
      <p:ext uri="{BB962C8B-B14F-4D97-AF65-F5344CB8AC3E}">
        <p14:creationId xmlns:p14="http://schemas.microsoft.com/office/powerpoint/2010/main" val="2658865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Riel Back in the North West</a:t>
            </a:r>
            <a:endParaRPr lang="en-CA" dirty="0"/>
          </a:p>
        </p:txBody>
      </p:sp>
      <p:sp>
        <p:nvSpPr>
          <p:cNvPr id="3" name="Content Placeholder 2"/>
          <p:cNvSpPr>
            <a:spLocks noGrp="1"/>
          </p:cNvSpPr>
          <p:nvPr>
            <p:ph idx="1"/>
          </p:nvPr>
        </p:nvSpPr>
        <p:spPr>
          <a:xfrm>
            <a:off x="467544" y="1412776"/>
            <a:ext cx="8229600" cy="5184576"/>
          </a:xfrm>
        </p:spPr>
        <p:txBody>
          <a:bodyPr>
            <a:normAutofit fontScale="70000" lnSpcReduction="20000"/>
          </a:bodyPr>
          <a:lstStyle/>
          <a:p>
            <a:r>
              <a:rPr lang="en-CA" dirty="0" smtClean="0"/>
              <a:t>At first </a:t>
            </a:r>
            <a:r>
              <a:rPr lang="en-CA" b="1" dirty="0" smtClean="0"/>
              <a:t>Riel</a:t>
            </a:r>
            <a:r>
              <a:rPr lang="en-CA" dirty="0" smtClean="0"/>
              <a:t> tried to find peaceful resolutions to the problems faced by the </a:t>
            </a:r>
            <a:r>
              <a:rPr lang="en-CA" b="1" dirty="0" smtClean="0"/>
              <a:t>Metis. </a:t>
            </a:r>
          </a:p>
          <a:p>
            <a:r>
              <a:rPr lang="en-CA" b="1" dirty="0" smtClean="0"/>
              <a:t>Riel</a:t>
            </a:r>
            <a:r>
              <a:rPr lang="en-CA" dirty="0" smtClean="0"/>
              <a:t> wanted to unite the </a:t>
            </a:r>
            <a:r>
              <a:rPr lang="en-CA" b="1" dirty="0" smtClean="0"/>
              <a:t>Metis</a:t>
            </a:r>
            <a:r>
              <a:rPr lang="en-CA" dirty="0" smtClean="0"/>
              <a:t> and the indigenous people of Canada with the settlers and present a common voice to the government.</a:t>
            </a:r>
          </a:p>
          <a:p>
            <a:r>
              <a:rPr lang="en-CA" b="1" dirty="0" smtClean="0"/>
              <a:t>Riel</a:t>
            </a:r>
            <a:r>
              <a:rPr lang="en-CA" dirty="0" smtClean="0"/>
              <a:t> had a </a:t>
            </a:r>
            <a:r>
              <a:rPr lang="en-CA" b="1" dirty="0" smtClean="0"/>
              <a:t>petition</a:t>
            </a:r>
            <a:r>
              <a:rPr lang="en-CA" dirty="0" smtClean="0"/>
              <a:t> created (a formal request to the government, or other authority requesting rights or other concessions)</a:t>
            </a:r>
          </a:p>
          <a:p>
            <a:r>
              <a:rPr lang="en-CA" dirty="0" smtClean="0"/>
              <a:t> The petition asked that the </a:t>
            </a:r>
            <a:r>
              <a:rPr lang="en-CA" b="1" u="sng" dirty="0" smtClean="0"/>
              <a:t>Metis</a:t>
            </a:r>
            <a:r>
              <a:rPr lang="en-CA" dirty="0" smtClean="0"/>
              <a:t> have a voice in government and that they be granted ownership of the land that they lived on. </a:t>
            </a:r>
          </a:p>
          <a:p>
            <a:r>
              <a:rPr lang="en-CA" dirty="0" smtClean="0"/>
              <a:t>The petition asked that the </a:t>
            </a:r>
            <a:r>
              <a:rPr lang="en-CA" b="1" u="sng" dirty="0" smtClean="0"/>
              <a:t>people of the plains </a:t>
            </a:r>
            <a:r>
              <a:rPr lang="en-CA" dirty="0" smtClean="0"/>
              <a:t>be provided with food to compensate them for the use of their land and the loss of the buffalo.</a:t>
            </a:r>
          </a:p>
          <a:p>
            <a:r>
              <a:rPr lang="en-CA" dirty="0" smtClean="0"/>
              <a:t>The petition protested the high price of farm machinery, the cost of freighting their goods by rail, and the low prices paid for wheat on behalf of the </a:t>
            </a:r>
            <a:r>
              <a:rPr lang="en-CA" b="1" u="sng" dirty="0" smtClean="0"/>
              <a:t>settlers</a:t>
            </a:r>
            <a:r>
              <a:rPr lang="en-CA" u="sng" dirty="0" smtClean="0"/>
              <a:t>. </a:t>
            </a:r>
            <a:r>
              <a:rPr lang="en-CA" dirty="0" smtClean="0"/>
              <a:t>The settlers also asked for more representation in the government. </a:t>
            </a:r>
            <a:endParaRPr lang="en-CA" b="1" dirty="0" smtClean="0"/>
          </a:p>
          <a:p>
            <a:r>
              <a:rPr lang="en-CA" dirty="0" smtClean="0"/>
              <a:t>The Government did not respond to the petition. </a:t>
            </a:r>
          </a:p>
          <a:p>
            <a:endParaRPr lang="en-CA" dirty="0"/>
          </a:p>
        </p:txBody>
      </p:sp>
    </p:spTree>
    <p:extLst>
      <p:ext uri="{BB962C8B-B14F-4D97-AF65-F5344CB8AC3E}">
        <p14:creationId xmlns:p14="http://schemas.microsoft.com/office/powerpoint/2010/main" val="1511988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Riel Responds</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In March of 1885 (only months before the completion of the railway)  having been ignored by the government </a:t>
            </a:r>
            <a:r>
              <a:rPr lang="en-CA" b="1" dirty="0" smtClean="0"/>
              <a:t>Riel</a:t>
            </a:r>
            <a:r>
              <a:rPr lang="en-CA" dirty="0" smtClean="0"/>
              <a:t> decided to take action.</a:t>
            </a:r>
          </a:p>
          <a:p>
            <a:r>
              <a:rPr lang="en-CA" dirty="0" smtClean="0"/>
              <a:t>He began the process of once again setting up an independent government and preparing to defend it by force.</a:t>
            </a:r>
          </a:p>
          <a:p>
            <a:r>
              <a:rPr lang="en-CA" dirty="0" smtClean="0"/>
              <a:t>When </a:t>
            </a:r>
            <a:r>
              <a:rPr lang="en-CA" b="1" dirty="0" smtClean="0"/>
              <a:t>Riel</a:t>
            </a:r>
            <a:r>
              <a:rPr lang="en-CA" dirty="0" smtClean="0"/>
              <a:t> decided to arm his followers and set up government, he lost the support of the settlers and the Catholic Church.</a:t>
            </a:r>
          </a:p>
          <a:p>
            <a:r>
              <a:rPr lang="en-CA" dirty="0" smtClean="0"/>
              <a:t>The </a:t>
            </a:r>
            <a:r>
              <a:rPr lang="en-CA" b="1" dirty="0" smtClean="0"/>
              <a:t>Metis</a:t>
            </a:r>
            <a:r>
              <a:rPr lang="en-CA" dirty="0" smtClean="0"/>
              <a:t> and a number of indigenous groups however continued to support his dream of a land where everyone could live the way they wished.</a:t>
            </a:r>
            <a:endParaRPr lang="en-CA" dirty="0"/>
          </a:p>
        </p:txBody>
      </p:sp>
    </p:spTree>
    <p:extLst>
      <p:ext uri="{BB962C8B-B14F-4D97-AF65-F5344CB8AC3E}">
        <p14:creationId xmlns:p14="http://schemas.microsoft.com/office/powerpoint/2010/main" val="17650180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Deaths at Duck Lake</a:t>
            </a:r>
            <a:endParaRPr lang="en-CA" dirty="0"/>
          </a:p>
        </p:txBody>
      </p:sp>
      <p:sp>
        <p:nvSpPr>
          <p:cNvPr id="3" name="Content Placeholder 2"/>
          <p:cNvSpPr>
            <a:spLocks noGrp="1"/>
          </p:cNvSpPr>
          <p:nvPr>
            <p:ph idx="1"/>
          </p:nvPr>
        </p:nvSpPr>
        <p:spPr>
          <a:xfrm>
            <a:off x="457200" y="1268760"/>
            <a:ext cx="8229600" cy="5256584"/>
          </a:xfrm>
        </p:spPr>
        <p:txBody>
          <a:bodyPr>
            <a:normAutofit fontScale="85000" lnSpcReduction="20000"/>
          </a:bodyPr>
          <a:lstStyle/>
          <a:p>
            <a:r>
              <a:rPr lang="en-CA" dirty="0" smtClean="0"/>
              <a:t>In March of 1885 in a battle between a group of </a:t>
            </a:r>
            <a:r>
              <a:rPr lang="en-CA" b="1" dirty="0" smtClean="0"/>
              <a:t>Metis, </a:t>
            </a:r>
            <a:r>
              <a:rPr lang="en-CA" dirty="0" smtClean="0"/>
              <a:t>Indigenous people and the </a:t>
            </a:r>
            <a:r>
              <a:rPr lang="en-CA" b="1" dirty="0" smtClean="0"/>
              <a:t>Mounted Police </a:t>
            </a:r>
            <a:r>
              <a:rPr lang="en-CA" dirty="0" smtClean="0"/>
              <a:t>10 </a:t>
            </a:r>
            <a:r>
              <a:rPr lang="en-CA" b="1" dirty="0" smtClean="0"/>
              <a:t>Mounties</a:t>
            </a:r>
            <a:r>
              <a:rPr lang="en-CA" dirty="0" smtClean="0"/>
              <a:t> were killed and 11 injured. </a:t>
            </a:r>
          </a:p>
          <a:p>
            <a:r>
              <a:rPr lang="en-CA" dirty="0" smtClean="0"/>
              <a:t>The </a:t>
            </a:r>
            <a:r>
              <a:rPr lang="en-CA" b="1" dirty="0" smtClean="0"/>
              <a:t>Mounties</a:t>
            </a:r>
            <a:r>
              <a:rPr lang="en-CA" dirty="0" smtClean="0"/>
              <a:t> were forced to abandon </a:t>
            </a:r>
            <a:r>
              <a:rPr lang="en-CA" b="1" dirty="0" smtClean="0"/>
              <a:t>Fort Carlton </a:t>
            </a:r>
            <a:r>
              <a:rPr lang="en-CA" dirty="0" smtClean="0"/>
              <a:t>and retreated to Prince Albert. </a:t>
            </a:r>
          </a:p>
          <a:p>
            <a:r>
              <a:rPr lang="en-CA" dirty="0" smtClean="0"/>
              <a:t>When they heard of the </a:t>
            </a:r>
            <a:r>
              <a:rPr lang="en-CA" b="1" dirty="0" smtClean="0"/>
              <a:t>Mounties</a:t>
            </a:r>
            <a:r>
              <a:rPr lang="en-CA" dirty="0" smtClean="0"/>
              <a:t> defeat, other </a:t>
            </a:r>
            <a:r>
              <a:rPr lang="en-CA" b="1" dirty="0" smtClean="0"/>
              <a:t>Riel </a:t>
            </a:r>
            <a:r>
              <a:rPr lang="en-CA" dirty="0" smtClean="0"/>
              <a:t>supporters decided to take action. </a:t>
            </a:r>
          </a:p>
          <a:p>
            <a:r>
              <a:rPr lang="en-CA" dirty="0" smtClean="0"/>
              <a:t>The </a:t>
            </a:r>
            <a:r>
              <a:rPr lang="en-CA" b="1" dirty="0" smtClean="0"/>
              <a:t>Hudson’s Bay Co </a:t>
            </a:r>
            <a:r>
              <a:rPr lang="en-CA" dirty="0" smtClean="0"/>
              <a:t>in </a:t>
            </a:r>
            <a:r>
              <a:rPr lang="en-CA" b="1" dirty="0" smtClean="0"/>
              <a:t>Battleford </a:t>
            </a:r>
            <a:r>
              <a:rPr lang="en-CA" dirty="0" smtClean="0"/>
              <a:t>was raided and supplies for the rebel army were seized.</a:t>
            </a:r>
          </a:p>
          <a:p>
            <a:r>
              <a:rPr lang="en-CA" b="1" dirty="0" smtClean="0"/>
              <a:t>Big Bear’s </a:t>
            </a:r>
            <a:r>
              <a:rPr lang="en-CA" dirty="0" smtClean="0"/>
              <a:t>son </a:t>
            </a:r>
            <a:r>
              <a:rPr lang="en-CA" b="1" dirty="0" smtClean="0"/>
              <a:t>Wandering Spirit </a:t>
            </a:r>
            <a:r>
              <a:rPr lang="en-CA" dirty="0" smtClean="0"/>
              <a:t>and his men attacked a settlement at Frog Lake. 2 priests, the Indian agent and five other people were killed. </a:t>
            </a:r>
          </a:p>
          <a:p>
            <a:r>
              <a:rPr lang="en-CA" b="1" dirty="0" err="1" smtClean="0"/>
              <a:t>Poundmaker</a:t>
            </a:r>
            <a:r>
              <a:rPr lang="en-CA" dirty="0" smtClean="0"/>
              <a:t> began leading more Indigenous people toward </a:t>
            </a:r>
            <a:r>
              <a:rPr lang="en-CA" b="1" dirty="0" smtClean="0"/>
              <a:t>Battleford.</a:t>
            </a:r>
            <a:endParaRPr lang="en-CA" b="1" dirty="0"/>
          </a:p>
        </p:txBody>
      </p:sp>
    </p:spTree>
    <p:extLst>
      <p:ext uri="{BB962C8B-B14F-4D97-AF65-F5344CB8AC3E}">
        <p14:creationId xmlns:p14="http://schemas.microsoft.com/office/powerpoint/2010/main" val="1300739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Cree Legend</a:t>
            </a:r>
            <a:endParaRPr lang="en-CA" dirty="0"/>
          </a:p>
        </p:txBody>
      </p:sp>
      <p:sp>
        <p:nvSpPr>
          <p:cNvPr id="3" name="Content Placeholder 2"/>
          <p:cNvSpPr>
            <a:spLocks noGrp="1"/>
          </p:cNvSpPr>
          <p:nvPr>
            <p:ph idx="1"/>
          </p:nvPr>
        </p:nvSpPr>
        <p:spPr/>
        <p:txBody>
          <a:bodyPr>
            <a:normAutofit fontScale="62500" lnSpcReduction="20000"/>
          </a:bodyPr>
          <a:lstStyle/>
          <a:p>
            <a:r>
              <a:rPr lang="en-CA" dirty="0" smtClean="0"/>
              <a:t>“Long ago a Whiteman came from across the sea to our land. He spoke to our ancestor, who was sitting on a huge log. ‘Move over,’ said the Whiteman.</a:t>
            </a:r>
          </a:p>
          <a:p>
            <a:r>
              <a:rPr lang="en-CA" dirty="0" smtClean="0"/>
              <a:t>Our ancestor moved over a little and the Whiteman sat on the log. The Whiteman nudged him and again said ‘move over.’ The Indian moved over a little</a:t>
            </a:r>
          </a:p>
          <a:p>
            <a:r>
              <a:rPr lang="en-CA" dirty="0" smtClean="0"/>
              <a:t>Soon the Whiteman repeated ‘Move over’</a:t>
            </a:r>
          </a:p>
          <a:p>
            <a:r>
              <a:rPr lang="en-CA" dirty="0" smtClean="0"/>
              <a:t>This happened again and again until our ancestor was pushed off the log. Then the Whiteman said, ‘The log is now mine.’</a:t>
            </a:r>
          </a:p>
          <a:p>
            <a:r>
              <a:rPr lang="en-CA" dirty="0" smtClean="0"/>
              <a:t>Our ancestor took off his hat and respectfully asked ‘May I sit on part of the log?’</a:t>
            </a:r>
          </a:p>
          <a:p>
            <a:r>
              <a:rPr lang="en-CA" dirty="0" smtClean="0"/>
              <a:t>‘No,’ said the Whiteman ‘I am using all of the log. But the stump of the tree is nearby. Why don’t you sit on it?’</a:t>
            </a:r>
          </a:p>
          <a:p>
            <a:r>
              <a:rPr lang="en-CA" dirty="0" smtClean="0"/>
              <a:t>Since then the Indians have been sitting on the very small stump and hoping that the Whiteman would never want it.” –Recounted at </a:t>
            </a:r>
            <a:r>
              <a:rPr lang="en-CA" dirty="0" err="1" smtClean="0"/>
              <a:t>Shamattawa</a:t>
            </a:r>
            <a:r>
              <a:rPr lang="en-CA" dirty="0" smtClean="0"/>
              <a:t>, Manitoba.</a:t>
            </a:r>
            <a:endParaRPr lang="en-CA" dirty="0"/>
          </a:p>
        </p:txBody>
      </p:sp>
    </p:spTree>
    <p:extLst>
      <p:ext uri="{BB962C8B-B14F-4D97-AF65-F5344CB8AC3E}">
        <p14:creationId xmlns:p14="http://schemas.microsoft.com/office/powerpoint/2010/main" val="228813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Weaknesses in the Rebellion</a:t>
            </a:r>
            <a:endParaRPr lang="en-CA" dirty="0"/>
          </a:p>
        </p:txBody>
      </p:sp>
      <p:sp>
        <p:nvSpPr>
          <p:cNvPr id="3" name="Content Placeholder 2"/>
          <p:cNvSpPr>
            <a:spLocks noGrp="1"/>
          </p:cNvSpPr>
          <p:nvPr>
            <p:ph idx="1"/>
          </p:nvPr>
        </p:nvSpPr>
        <p:spPr/>
        <p:txBody>
          <a:bodyPr>
            <a:normAutofit fontScale="77500" lnSpcReduction="20000"/>
          </a:bodyPr>
          <a:lstStyle/>
          <a:p>
            <a:r>
              <a:rPr lang="en-CA" b="1" dirty="0" smtClean="0"/>
              <a:t>Riel</a:t>
            </a:r>
            <a:r>
              <a:rPr lang="en-CA" dirty="0" smtClean="0"/>
              <a:t> did not have the support of all of the indigenous people of the plains.</a:t>
            </a:r>
          </a:p>
          <a:p>
            <a:r>
              <a:rPr lang="en-CA" b="1" dirty="0" smtClean="0"/>
              <a:t>Chief Crowfoot </a:t>
            </a:r>
            <a:r>
              <a:rPr lang="en-CA" dirty="0" smtClean="0"/>
              <a:t>and most of the indigenous people of the plains refused to join </a:t>
            </a:r>
            <a:r>
              <a:rPr lang="en-CA" b="1" dirty="0" err="1" smtClean="0"/>
              <a:t>Poundmaker</a:t>
            </a:r>
            <a:r>
              <a:rPr lang="en-CA" b="1" dirty="0" smtClean="0"/>
              <a:t>, Big Bear, Riel </a:t>
            </a:r>
            <a:r>
              <a:rPr lang="en-CA" dirty="0" smtClean="0"/>
              <a:t>or his followers.</a:t>
            </a:r>
          </a:p>
          <a:p>
            <a:r>
              <a:rPr lang="en-CA" dirty="0" smtClean="0"/>
              <a:t>The government rushed fresh supplies of flour, bacon, tobacco, tea, and blankets to the indigenous communities that did not join the rebellion. (how nice of them)</a:t>
            </a:r>
          </a:p>
          <a:p>
            <a:r>
              <a:rPr lang="en-CA" dirty="0" smtClean="0"/>
              <a:t>The government now had a railway to ship troops to the west and a federal police force (who had just lost a number of men to these rebels)</a:t>
            </a:r>
          </a:p>
          <a:p>
            <a:r>
              <a:rPr lang="en-CA" dirty="0" smtClean="0"/>
              <a:t>Inside of 10 days the government had sent 5000 </a:t>
            </a:r>
            <a:r>
              <a:rPr lang="en-CA" b="1" dirty="0" smtClean="0"/>
              <a:t>militia</a:t>
            </a:r>
            <a:r>
              <a:rPr lang="en-CA" dirty="0" smtClean="0"/>
              <a:t> men, 500 </a:t>
            </a:r>
            <a:r>
              <a:rPr lang="en-CA" b="1" dirty="0" smtClean="0"/>
              <a:t>Mounties</a:t>
            </a:r>
            <a:r>
              <a:rPr lang="en-CA" dirty="0" smtClean="0"/>
              <a:t> and 50 government surveyors west.</a:t>
            </a:r>
          </a:p>
          <a:p>
            <a:endParaRPr lang="en-CA" dirty="0"/>
          </a:p>
        </p:txBody>
      </p:sp>
    </p:spTree>
    <p:extLst>
      <p:ext uri="{BB962C8B-B14F-4D97-AF65-F5344CB8AC3E}">
        <p14:creationId xmlns:p14="http://schemas.microsoft.com/office/powerpoint/2010/main" val="4243549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CA" sz="3200" dirty="0" smtClean="0"/>
              <a:t>General Fredrick Middleton, and the Government’s plan of Attack</a:t>
            </a:r>
            <a:endParaRPr lang="en-CA" sz="3200" dirty="0"/>
          </a:p>
        </p:txBody>
      </p:sp>
      <p:sp>
        <p:nvSpPr>
          <p:cNvPr id="3" name="Content Placeholder 2"/>
          <p:cNvSpPr>
            <a:spLocks noGrp="1"/>
          </p:cNvSpPr>
          <p:nvPr>
            <p:ph idx="1"/>
          </p:nvPr>
        </p:nvSpPr>
        <p:spPr>
          <a:xfrm>
            <a:off x="179512" y="1124744"/>
            <a:ext cx="8856984" cy="5733256"/>
          </a:xfrm>
        </p:spPr>
        <p:txBody>
          <a:bodyPr>
            <a:normAutofit fontScale="77500" lnSpcReduction="20000"/>
          </a:bodyPr>
          <a:lstStyle/>
          <a:p>
            <a:r>
              <a:rPr lang="en-CA" dirty="0" smtClean="0"/>
              <a:t>The 5000 militia men that made up the bulk of the government forces were not soldiers, they were a army of civilians trained to defend the country in the event of an emergency. </a:t>
            </a:r>
          </a:p>
          <a:p>
            <a:r>
              <a:rPr lang="en-CA" b="1" dirty="0" smtClean="0"/>
              <a:t>Middleton</a:t>
            </a:r>
            <a:r>
              <a:rPr lang="en-CA" dirty="0" smtClean="0"/>
              <a:t> called them </a:t>
            </a:r>
            <a:r>
              <a:rPr lang="en-CA" i="1" dirty="0" smtClean="0"/>
              <a:t>“Sunday soldiers” </a:t>
            </a:r>
            <a:r>
              <a:rPr lang="en-CA" dirty="0" smtClean="0"/>
              <a:t>he also mistrusted the </a:t>
            </a:r>
            <a:r>
              <a:rPr lang="en-CA" b="1" dirty="0" smtClean="0"/>
              <a:t>Mounties. </a:t>
            </a:r>
            <a:r>
              <a:rPr lang="en-CA" dirty="0" smtClean="0"/>
              <a:t>He wanted real British soldiers to fight in his army, he was after all a British general. Of course he was in Canada and regular British soldiers were hard to find. </a:t>
            </a:r>
          </a:p>
          <a:p>
            <a:r>
              <a:rPr lang="en-CA" dirty="0" smtClean="0"/>
              <a:t>The British general also seriously underestimated the abilities of the indigenous people. </a:t>
            </a:r>
          </a:p>
          <a:p>
            <a:r>
              <a:rPr lang="en-CA" b="1" dirty="0" smtClean="0"/>
              <a:t>General Middleton’s </a:t>
            </a:r>
            <a:r>
              <a:rPr lang="en-CA" dirty="0" smtClean="0"/>
              <a:t>troops were supposed to move from Qu’ </a:t>
            </a:r>
            <a:r>
              <a:rPr lang="en-CA" dirty="0" err="1" smtClean="0"/>
              <a:t>Appelle</a:t>
            </a:r>
            <a:r>
              <a:rPr lang="en-CA" dirty="0" smtClean="0"/>
              <a:t> to </a:t>
            </a:r>
            <a:r>
              <a:rPr lang="en-CA" dirty="0" err="1" smtClean="0"/>
              <a:t>Batoche</a:t>
            </a:r>
            <a:r>
              <a:rPr lang="en-CA" dirty="0" smtClean="0"/>
              <a:t> (where </a:t>
            </a:r>
            <a:r>
              <a:rPr lang="en-CA" b="1" dirty="0" smtClean="0"/>
              <a:t>Riel</a:t>
            </a:r>
            <a:r>
              <a:rPr lang="en-CA" dirty="0" smtClean="0"/>
              <a:t> had his headquarters)</a:t>
            </a:r>
          </a:p>
          <a:p>
            <a:r>
              <a:rPr lang="en-CA" dirty="0" smtClean="0"/>
              <a:t>Another column of militia under </a:t>
            </a:r>
            <a:r>
              <a:rPr lang="en-CA" b="1" dirty="0" smtClean="0"/>
              <a:t>Colonel Otter </a:t>
            </a:r>
            <a:r>
              <a:rPr lang="en-CA" dirty="0" smtClean="0"/>
              <a:t>was to move North from Swift Current to rescue </a:t>
            </a:r>
            <a:r>
              <a:rPr lang="en-CA" b="1" dirty="0" smtClean="0"/>
              <a:t>Battleford </a:t>
            </a:r>
            <a:r>
              <a:rPr lang="en-CA" dirty="0" smtClean="0"/>
              <a:t>(</a:t>
            </a:r>
            <a:r>
              <a:rPr lang="en-CA" b="1" dirty="0" err="1" smtClean="0"/>
              <a:t>Poundmaker</a:t>
            </a:r>
            <a:r>
              <a:rPr lang="en-CA" b="1" dirty="0" smtClean="0"/>
              <a:t> </a:t>
            </a:r>
            <a:r>
              <a:rPr lang="en-CA" dirty="0" smtClean="0"/>
              <a:t>had it surrounded) </a:t>
            </a:r>
          </a:p>
          <a:p>
            <a:r>
              <a:rPr lang="en-CA" dirty="0" smtClean="0"/>
              <a:t>A third military force under the leadership of </a:t>
            </a:r>
            <a:r>
              <a:rPr lang="en-CA" b="1" dirty="0" smtClean="0"/>
              <a:t>General Strange</a:t>
            </a:r>
            <a:r>
              <a:rPr lang="en-CA" dirty="0" smtClean="0"/>
              <a:t>, was going to leave from Calgary and find </a:t>
            </a:r>
            <a:r>
              <a:rPr lang="en-CA" b="1" dirty="0" smtClean="0"/>
              <a:t>Big Bear</a:t>
            </a:r>
            <a:r>
              <a:rPr lang="en-CA" dirty="0" smtClean="0"/>
              <a:t>.</a:t>
            </a:r>
          </a:p>
          <a:p>
            <a:endParaRPr lang="en-CA" dirty="0" smtClean="0"/>
          </a:p>
        </p:txBody>
      </p:sp>
    </p:spTree>
    <p:extLst>
      <p:ext uri="{BB962C8B-B14F-4D97-AF65-F5344CB8AC3E}">
        <p14:creationId xmlns:p14="http://schemas.microsoft.com/office/powerpoint/2010/main" val="2637182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Battle of Fish Creek</a:t>
            </a:r>
            <a:endParaRPr lang="en-CA" dirty="0"/>
          </a:p>
        </p:txBody>
      </p:sp>
      <p:sp>
        <p:nvSpPr>
          <p:cNvPr id="3" name="Content Placeholder 2"/>
          <p:cNvSpPr>
            <a:spLocks noGrp="1"/>
          </p:cNvSpPr>
          <p:nvPr>
            <p:ph idx="1"/>
          </p:nvPr>
        </p:nvSpPr>
        <p:spPr/>
        <p:txBody>
          <a:bodyPr>
            <a:normAutofit fontScale="92500" lnSpcReduction="20000"/>
          </a:bodyPr>
          <a:lstStyle/>
          <a:p>
            <a:r>
              <a:rPr lang="en-CA" b="1" dirty="0" smtClean="0"/>
              <a:t>General Middleton </a:t>
            </a:r>
            <a:r>
              <a:rPr lang="en-CA" dirty="0" smtClean="0"/>
              <a:t>had 850 troops a large wagon train carrying supplies and a number of cannon. He did not move quickly.</a:t>
            </a:r>
          </a:p>
          <a:p>
            <a:r>
              <a:rPr lang="en-CA" dirty="0" smtClean="0"/>
              <a:t>At </a:t>
            </a:r>
            <a:r>
              <a:rPr lang="en-CA" b="1" dirty="0" smtClean="0"/>
              <a:t>Fish Creek </a:t>
            </a:r>
            <a:r>
              <a:rPr lang="en-CA" dirty="0" smtClean="0"/>
              <a:t>his army was ambushed in a shallow ravine by </a:t>
            </a:r>
            <a:r>
              <a:rPr lang="en-CA" b="1" dirty="0" smtClean="0"/>
              <a:t>Gabriel Dumont </a:t>
            </a:r>
            <a:r>
              <a:rPr lang="en-CA" dirty="0" smtClean="0"/>
              <a:t>and a group of Metis.</a:t>
            </a:r>
          </a:p>
          <a:p>
            <a:r>
              <a:rPr lang="en-CA" dirty="0" smtClean="0"/>
              <a:t>50 of </a:t>
            </a:r>
            <a:r>
              <a:rPr lang="en-CA" b="1" dirty="0" smtClean="0"/>
              <a:t>Middleton’s</a:t>
            </a:r>
            <a:r>
              <a:rPr lang="en-CA" dirty="0" smtClean="0"/>
              <a:t> militia were killed, while the Metis only lost four men. </a:t>
            </a:r>
          </a:p>
          <a:p>
            <a:r>
              <a:rPr lang="en-CA" dirty="0" smtClean="0"/>
              <a:t>The </a:t>
            </a:r>
            <a:r>
              <a:rPr lang="en-CA" b="1" dirty="0" smtClean="0"/>
              <a:t>Battle of Fish Creek </a:t>
            </a:r>
            <a:r>
              <a:rPr lang="en-CA" dirty="0" smtClean="0"/>
              <a:t>slowed </a:t>
            </a:r>
            <a:r>
              <a:rPr lang="en-CA" b="1" dirty="0" smtClean="0"/>
              <a:t>Middleton’s </a:t>
            </a:r>
            <a:r>
              <a:rPr lang="en-CA" dirty="0" smtClean="0"/>
              <a:t>progress by 2 weeks, which gave </a:t>
            </a:r>
            <a:r>
              <a:rPr lang="en-CA" b="1" dirty="0" smtClean="0"/>
              <a:t>Dumont</a:t>
            </a:r>
            <a:r>
              <a:rPr lang="en-CA" dirty="0" smtClean="0"/>
              <a:t> time to organize his forces to defend </a:t>
            </a:r>
            <a:r>
              <a:rPr lang="en-CA" b="1" dirty="0" err="1" smtClean="0"/>
              <a:t>Batoche</a:t>
            </a:r>
            <a:r>
              <a:rPr lang="en-CA" dirty="0"/>
              <a:t>.</a:t>
            </a:r>
          </a:p>
        </p:txBody>
      </p:sp>
    </p:spTree>
    <p:extLst>
      <p:ext uri="{BB962C8B-B14F-4D97-AF65-F5344CB8AC3E}">
        <p14:creationId xmlns:p14="http://schemas.microsoft.com/office/powerpoint/2010/main" val="3845817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Battle of </a:t>
            </a:r>
            <a:r>
              <a:rPr lang="en-CA" dirty="0" err="1" smtClean="0"/>
              <a:t>Batoche</a:t>
            </a:r>
            <a:r>
              <a:rPr lang="en-CA" dirty="0" smtClean="0"/>
              <a:t/>
            </a:r>
            <a:br>
              <a:rPr lang="en-CA" dirty="0" smtClean="0"/>
            </a:br>
            <a:r>
              <a:rPr lang="en-CA" dirty="0" smtClean="0"/>
              <a:t>The end of the Rebellion</a:t>
            </a:r>
            <a:endParaRPr lang="en-CA" dirty="0"/>
          </a:p>
        </p:txBody>
      </p:sp>
      <p:sp>
        <p:nvSpPr>
          <p:cNvPr id="3" name="Content Placeholder 2"/>
          <p:cNvSpPr>
            <a:spLocks noGrp="1"/>
          </p:cNvSpPr>
          <p:nvPr>
            <p:ph idx="1"/>
          </p:nvPr>
        </p:nvSpPr>
        <p:spPr>
          <a:xfrm>
            <a:off x="179512" y="1600200"/>
            <a:ext cx="8964488" cy="5257800"/>
          </a:xfrm>
        </p:spPr>
        <p:txBody>
          <a:bodyPr>
            <a:normAutofit fontScale="77500" lnSpcReduction="20000"/>
          </a:bodyPr>
          <a:lstStyle/>
          <a:p>
            <a:r>
              <a:rPr lang="en-CA" b="1" dirty="0" smtClean="0"/>
              <a:t>Middleton</a:t>
            </a:r>
            <a:r>
              <a:rPr lang="en-CA" dirty="0" smtClean="0"/>
              <a:t> attacked </a:t>
            </a:r>
            <a:r>
              <a:rPr lang="en-CA" dirty="0" err="1" smtClean="0"/>
              <a:t>B</a:t>
            </a:r>
            <a:r>
              <a:rPr lang="en-CA" b="1" dirty="0" err="1" smtClean="0"/>
              <a:t>atoche</a:t>
            </a:r>
            <a:r>
              <a:rPr lang="en-CA" dirty="0" smtClean="0"/>
              <a:t> on May 9, 1885. </a:t>
            </a:r>
          </a:p>
          <a:p>
            <a:r>
              <a:rPr lang="en-CA" dirty="0" smtClean="0"/>
              <a:t>His attack began in disaster for the British general.</a:t>
            </a:r>
          </a:p>
          <a:p>
            <a:r>
              <a:rPr lang="en-CA" b="1" dirty="0" smtClean="0"/>
              <a:t>Middleton</a:t>
            </a:r>
            <a:r>
              <a:rPr lang="en-CA" dirty="0" smtClean="0"/>
              <a:t> planned to use the steamboat </a:t>
            </a:r>
            <a:r>
              <a:rPr lang="en-CA" i="1" dirty="0" smtClean="0"/>
              <a:t>Northcote</a:t>
            </a:r>
            <a:r>
              <a:rPr lang="en-CA" dirty="0" smtClean="0"/>
              <a:t> (a supply ship for the Hudson’s Bay posts along the Saskatchewan River) as a gunboat.</a:t>
            </a:r>
          </a:p>
          <a:p>
            <a:r>
              <a:rPr lang="en-CA" dirty="0" smtClean="0"/>
              <a:t>The signal for the government attack to begin was supposed to be the </a:t>
            </a:r>
            <a:r>
              <a:rPr lang="en-CA" i="1" dirty="0" smtClean="0"/>
              <a:t>Northcote’s </a:t>
            </a:r>
            <a:r>
              <a:rPr lang="en-CA" dirty="0" smtClean="0"/>
              <a:t>whistle.</a:t>
            </a:r>
          </a:p>
          <a:p>
            <a:r>
              <a:rPr lang="en-CA" dirty="0" smtClean="0"/>
              <a:t>When the ship blew the whistle the troops aboard would open fire on </a:t>
            </a:r>
            <a:r>
              <a:rPr lang="en-CA" b="1" dirty="0" err="1" smtClean="0"/>
              <a:t>Batoche</a:t>
            </a:r>
            <a:r>
              <a:rPr lang="en-CA" dirty="0" smtClean="0"/>
              <a:t> and </a:t>
            </a:r>
            <a:r>
              <a:rPr lang="en-CA" b="1" dirty="0" smtClean="0"/>
              <a:t>Middleton </a:t>
            </a:r>
            <a:r>
              <a:rPr lang="en-CA" dirty="0" smtClean="0"/>
              <a:t>would attack from land.</a:t>
            </a:r>
          </a:p>
          <a:p>
            <a:r>
              <a:rPr lang="en-CA" dirty="0" smtClean="0"/>
              <a:t>Unfortunately for the </a:t>
            </a:r>
            <a:r>
              <a:rPr lang="en-CA" i="1" dirty="0" smtClean="0"/>
              <a:t>Northcote</a:t>
            </a:r>
            <a:r>
              <a:rPr lang="en-CA" dirty="0" smtClean="0"/>
              <a:t> the </a:t>
            </a:r>
            <a:r>
              <a:rPr lang="en-CA" b="1" dirty="0" smtClean="0"/>
              <a:t>Metis </a:t>
            </a:r>
            <a:r>
              <a:rPr lang="en-CA" dirty="0" smtClean="0"/>
              <a:t>had really good scouts and they discovered Middleton’s plan and set a trap for the </a:t>
            </a:r>
            <a:r>
              <a:rPr lang="en-CA" i="1" dirty="0" smtClean="0"/>
              <a:t>Northcote</a:t>
            </a:r>
            <a:r>
              <a:rPr lang="en-CA" dirty="0" smtClean="0"/>
              <a:t>.</a:t>
            </a:r>
          </a:p>
          <a:p>
            <a:r>
              <a:rPr lang="en-CA" dirty="0" smtClean="0"/>
              <a:t>The scouts stretched a steel wire across the river and when the ship hit it the smoke funnels were ripped down and the whistle was destroyed. </a:t>
            </a:r>
          </a:p>
        </p:txBody>
      </p:sp>
    </p:spTree>
    <p:extLst>
      <p:ext uri="{BB962C8B-B14F-4D97-AF65-F5344CB8AC3E}">
        <p14:creationId xmlns:p14="http://schemas.microsoft.com/office/powerpoint/2010/main" val="3061445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noAutofit/>
          </a:bodyPr>
          <a:lstStyle/>
          <a:p>
            <a:r>
              <a:rPr lang="en-CA" sz="3200" dirty="0" smtClean="0"/>
              <a:t>Battle of </a:t>
            </a:r>
            <a:r>
              <a:rPr lang="en-CA" sz="3200" dirty="0" err="1" smtClean="0"/>
              <a:t>Batoche</a:t>
            </a:r>
            <a:r>
              <a:rPr lang="en-CA" sz="3200" dirty="0" smtClean="0"/>
              <a:t> and the importance of having enough ammunition if you want to win a rebellion</a:t>
            </a:r>
            <a:endParaRPr lang="en-CA" sz="3200"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CA" b="1" dirty="0" smtClean="0"/>
              <a:t>Gabriel Dumont’s</a:t>
            </a:r>
            <a:r>
              <a:rPr lang="en-CA" dirty="0" smtClean="0"/>
              <a:t> plan to defend </a:t>
            </a:r>
            <a:r>
              <a:rPr lang="en-CA" b="1" dirty="0" err="1" smtClean="0"/>
              <a:t>Batoche</a:t>
            </a:r>
            <a:r>
              <a:rPr lang="en-CA" dirty="0" smtClean="0"/>
              <a:t> almost worked.</a:t>
            </a:r>
          </a:p>
          <a:p>
            <a:r>
              <a:rPr lang="en-CA" dirty="0" smtClean="0"/>
              <a:t>The Metis held the town against the government forces for three days.</a:t>
            </a:r>
          </a:p>
          <a:p>
            <a:r>
              <a:rPr lang="en-CA" dirty="0" smtClean="0"/>
              <a:t>They dug pits and trenches around the village and fired at the troops.</a:t>
            </a:r>
          </a:p>
          <a:p>
            <a:r>
              <a:rPr lang="en-CA" dirty="0" smtClean="0"/>
              <a:t>Their position gave them a clear view of </a:t>
            </a:r>
            <a:r>
              <a:rPr lang="en-CA" b="1" dirty="0" smtClean="0"/>
              <a:t>Middleton’s</a:t>
            </a:r>
            <a:r>
              <a:rPr lang="en-CA" dirty="0" smtClean="0"/>
              <a:t> troops as they attacked the shore.</a:t>
            </a:r>
          </a:p>
          <a:p>
            <a:r>
              <a:rPr lang="en-CA" dirty="0" smtClean="0"/>
              <a:t>Unfortunately for the </a:t>
            </a:r>
            <a:r>
              <a:rPr lang="en-CA" b="1" dirty="0" smtClean="0"/>
              <a:t>Metis</a:t>
            </a:r>
            <a:r>
              <a:rPr lang="en-CA" dirty="0" smtClean="0"/>
              <a:t> they ran out of bullets</a:t>
            </a:r>
          </a:p>
          <a:p>
            <a:r>
              <a:rPr lang="en-CA" dirty="0" smtClean="0"/>
              <a:t>Ultimately they were shooting anything they could out of their guns including stones, nails and pieces of metal that fit.</a:t>
            </a:r>
          </a:p>
          <a:p>
            <a:r>
              <a:rPr lang="en-CA" dirty="0" smtClean="0"/>
              <a:t>On day four government troops stormed the pits where the </a:t>
            </a:r>
            <a:r>
              <a:rPr lang="en-CA" b="1" dirty="0" smtClean="0"/>
              <a:t>Metis</a:t>
            </a:r>
            <a:r>
              <a:rPr lang="en-CA" dirty="0" smtClean="0"/>
              <a:t> sharpshooters were hiding and they were forced to surrender.</a:t>
            </a:r>
          </a:p>
          <a:p>
            <a:endParaRPr lang="en-CA" dirty="0" smtClean="0"/>
          </a:p>
          <a:p>
            <a:endParaRPr lang="en-CA" dirty="0"/>
          </a:p>
        </p:txBody>
      </p:sp>
    </p:spTree>
    <p:extLst>
      <p:ext uri="{BB962C8B-B14F-4D97-AF65-F5344CB8AC3E}">
        <p14:creationId xmlns:p14="http://schemas.microsoft.com/office/powerpoint/2010/main" val="6897227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Riel’s letter to Middleton</a:t>
            </a:r>
            <a:br>
              <a:rPr lang="en-CA" dirty="0" smtClean="0"/>
            </a:br>
            <a:r>
              <a:rPr lang="en-CA" dirty="0" smtClean="0"/>
              <a:t>and the escape of Dumont</a:t>
            </a:r>
            <a:endParaRPr lang="en-CA" dirty="0"/>
          </a:p>
        </p:txBody>
      </p:sp>
      <p:sp>
        <p:nvSpPr>
          <p:cNvPr id="3" name="Content Placeholder 2"/>
          <p:cNvSpPr>
            <a:spLocks noGrp="1"/>
          </p:cNvSpPr>
          <p:nvPr>
            <p:ph idx="1"/>
          </p:nvPr>
        </p:nvSpPr>
        <p:spPr/>
        <p:txBody>
          <a:bodyPr>
            <a:normAutofit fontScale="92500" lnSpcReduction="20000"/>
          </a:bodyPr>
          <a:lstStyle/>
          <a:p>
            <a:r>
              <a:rPr lang="en-CA" b="1" dirty="0" smtClean="0"/>
              <a:t>Riel</a:t>
            </a:r>
            <a:r>
              <a:rPr lang="en-CA" dirty="0" smtClean="0"/>
              <a:t> sent a letter to </a:t>
            </a:r>
            <a:r>
              <a:rPr lang="en-CA" b="1" dirty="0" smtClean="0"/>
              <a:t>Middleton</a:t>
            </a:r>
            <a:r>
              <a:rPr lang="en-CA" dirty="0" smtClean="0"/>
              <a:t> agreeing to surrender if </a:t>
            </a:r>
            <a:r>
              <a:rPr lang="en-CA" b="1" dirty="0" smtClean="0"/>
              <a:t>Middleton</a:t>
            </a:r>
            <a:r>
              <a:rPr lang="en-CA" dirty="0" smtClean="0"/>
              <a:t> let the </a:t>
            </a:r>
            <a:r>
              <a:rPr lang="en-CA" b="1" dirty="0" smtClean="0"/>
              <a:t>Metis</a:t>
            </a:r>
            <a:r>
              <a:rPr lang="en-CA" dirty="0" smtClean="0"/>
              <a:t> go.</a:t>
            </a:r>
          </a:p>
          <a:p>
            <a:r>
              <a:rPr lang="en-CA" dirty="0" smtClean="0"/>
              <a:t>On the outside of the envelope the letter was in </a:t>
            </a:r>
            <a:r>
              <a:rPr lang="en-CA" b="1" dirty="0" smtClean="0"/>
              <a:t>Riel</a:t>
            </a:r>
            <a:r>
              <a:rPr lang="en-CA" dirty="0" smtClean="0"/>
              <a:t> wrote</a:t>
            </a:r>
            <a:r>
              <a:rPr lang="en-CA" i="1" dirty="0" smtClean="0"/>
              <a:t> “I do not like war”</a:t>
            </a:r>
          </a:p>
          <a:p>
            <a:r>
              <a:rPr lang="en-CA" b="1" dirty="0" smtClean="0"/>
              <a:t>Riel</a:t>
            </a:r>
            <a:r>
              <a:rPr lang="en-CA" dirty="0" smtClean="0"/>
              <a:t> gave himself up on May 15, 1885. </a:t>
            </a:r>
          </a:p>
          <a:p>
            <a:r>
              <a:rPr lang="en-CA" dirty="0" smtClean="0"/>
              <a:t>The </a:t>
            </a:r>
            <a:r>
              <a:rPr lang="en-CA" b="1" dirty="0" smtClean="0"/>
              <a:t>North-West Rebellion </a:t>
            </a:r>
            <a:r>
              <a:rPr lang="en-CA" dirty="0" smtClean="0"/>
              <a:t>like the rebellion that bears </a:t>
            </a:r>
            <a:r>
              <a:rPr lang="en-CA" b="1" dirty="0" smtClean="0"/>
              <a:t>Riel’s</a:t>
            </a:r>
            <a:r>
              <a:rPr lang="en-CA" dirty="0" smtClean="0"/>
              <a:t> own name would not survive the loss of its leaders.</a:t>
            </a:r>
          </a:p>
          <a:p>
            <a:r>
              <a:rPr lang="en-CA" dirty="0" smtClean="0"/>
              <a:t>Gabriel Dumont was able to escape Middleton’s patrols and flee to the US.</a:t>
            </a:r>
            <a:endParaRPr lang="en-CA" dirty="0"/>
          </a:p>
        </p:txBody>
      </p:sp>
    </p:spTree>
    <p:extLst>
      <p:ext uri="{BB962C8B-B14F-4D97-AF65-F5344CB8AC3E}">
        <p14:creationId xmlns:p14="http://schemas.microsoft.com/office/powerpoint/2010/main" val="42804905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Battle of Cut Knife Hill and the end of </a:t>
            </a:r>
            <a:r>
              <a:rPr lang="en-CA" dirty="0" err="1" smtClean="0"/>
              <a:t>Poundmaker’s</a:t>
            </a:r>
            <a:r>
              <a:rPr lang="en-CA" dirty="0" smtClean="0"/>
              <a:t> role in the rebellion</a:t>
            </a:r>
            <a:endParaRPr lang="en-CA" dirty="0"/>
          </a:p>
        </p:txBody>
      </p:sp>
      <p:sp>
        <p:nvSpPr>
          <p:cNvPr id="3" name="Content Placeholder 2"/>
          <p:cNvSpPr>
            <a:spLocks noGrp="1"/>
          </p:cNvSpPr>
          <p:nvPr>
            <p:ph idx="1"/>
          </p:nvPr>
        </p:nvSpPr>
        <p:spPr>
          <a:xfrm>
            <a:off x="395536" y="1772816"/>
            <a:ext cx="8229600" cy="4525963"/>
          </a:xfrm>
        </p:spPr>
        <p:txBody>
          <a:bodyPr>
            <a:normAutofit fontScale="70000" lnSpcReduction="20000"/>
          </a:bodyPr>
          <a:lstStyle/>
          <a:p>
            <a:r>
              <a:rPr lang="en-CA" dirty="0" smtClean="0"/>
              <a:t>While </a:t>
            </a:r>
            <a:r>
              <a:rPr lang="en-CA" b="1" dirty="0" smtClean="0"/>
              <a:t>Middleton</a:t>
            </a:r>
            <a:r>
              <a:rPr lang="en-CA" dirty="0" smtClean="0"/>
              <a:t> was preparing to attack </a:t>
            </a:r>
            <a:r>
              <a:rPr lang="en-CA" dirty="0" err="1" smtClean="0"/>
              <a:t>Batoche</a:t>
            </a:r>
            <a:r>
              <a:rPr lang="en-CA" dirty="0" smtClean="0"/>
              <a:t>, </a:t>
            </a:r>
            <a:r>
              <a:rPr lang="en-CA" b="1" dirty="0" smtClean="0"/>
              <a:t>Colonel Otter </a:t>
            </a:r>
            <a:r>
              <a:rPr lang="en-CA" dirty="0" smtClean="0"/>
              <a:t>went to help </a:t>
            </a:r>
            <a:r>
              <a:rPr lang="en-CA" b="1" dirty="0" smtClean="0"/>
              <a:t>Battleford</a:t>
            </a:r>
            <a:r>
              <a:rPr lang="en-CA" dirty="0" smtClean="0"/>
              <a:t>, which was surrounded by </a:t>
            </a:r>
            <a:r>
              <a:rPr lang="en-CA" b="1" dirty="0" err="1" smtClean="0"/>
              <a:t>Poundmaker</a:t>
            </a:r>
            <a:r>
              <a:rPr lang="en-CA" dirty="0" smtClean="0"/>
              <a:t> and his men.</a:t>
            </a:r>
          </a:p>
          <a:p>
            <a:r>
              <a:rPr lang="en-CA" b="1" dirty="0" smtClean="0"/>
              <a:t>Otter</a:t>
            </a:r>
            <a:r>
              <a:rPr lang="en-CA" dirty="0" smtClean="0"/>
              <a:t> brought 500 soldiers, 200 wagons of supplies, 600 horses, 2 cannon and a Gatling gun. </a:t>
            </a:r>
          </a:p>
          <a:p>
            <a:r>
              <a:rPr lang="en-CA" b="1" dirty="0" smtClean="0"/>
              <a:t>Otter</a:t>
            </a:r>
            <a:r>
              <a:rPr lang="en-CA" dirty="0" smtClean="0"/>
              <a:t> set the government troops up on an hill above </a:t>
            </a:r>
            <a:r>
              <a:rPr lang="en-CA" b="1" dirty="0" err="1" smtClean="0"/>
              <a:t>Poundmaker’s</a:t>
            </a:r>
            <a:r>
              <a:rPr lang="en-CA" b="1" dirty="0" smtClean="0"/>
              <a:t> </a:t>
            </a:r>
            <a:r>
              <a:rPr lang="en-CA" dirty="0" smtClean="0"/>
              <a:t>camp intending to use the machine gun and cannon against them.</a:t>
            </a:r>
          </a:p>
          <a:p>
            <a:r>
              <a:rPr lang="en-CA" b="1" dirty="0" err="1" smtClean="0"/>
              <a:t>Poundmaker’s</a:t>
            </a:r>
            <a:r>
              <a:rPr lang="en-CA" dirty="0" smtClean="0"/>
              <a:t> men just went into the forest and used snipers to pick off </a:t>
            </a:r>
            <a:r>
              <a:rPr lang="en-CA" b="1" dirty="0" smtClean="0"/>
              <a:t>Otter’s</a:t>
            </a:r>
            <a:r>
              <a:rPr lang="en-CA" dirty="0" smtClean="0"/>
              <a:t> troops, one at a time. </a:t>
            </a:r>
          </a:p>
          <a:p>
            <a:r>
              <a:rPr lang="en-CA" dirty="0" smtClean="0"/>
              <a:t>Bit by bit </a:t>
            </a:r>
            <a:r>
              <a:rPr lang="en-CA" b="1" dirty="0" smtClean="0"/>
              <a:t>Otter’s</a:t>
            </a:r>
            <a:r>
              <a:rPr lang="en-CA" dirty="0" smtClean="0"/>
              <a:t> troops were surrounded by the Cree, until </a:t>
            </a:r>
            <a:r>
              <a:rPr lang="en-CA" b="1" dirty="0" smtClean="0"/>
              <a:t>Otter </a:t>
            </a:r>
            <a:r>
              <a:rPr lang="en-CA" dirty="0" smtClean="0"/>
              <a:t>was forced to retreat.</a:t>
            </a:r>
          </a:p>
          <a:p>
            <a:r>
              <a:rPr lang="en-CA" dirty="0" smtClean="0"/>
              <a:t>However </a:t>
            </a:r>
            <a:r>
              <a:rPr lang="en-CA" b="1" dirty="0" err="1" smtClean="0"/>
              <a:t>Poundmaker</a:t>
            </a:r>
            <a:r>
              <a:rPr lang="en-CA" dirty="0" smtClean="0"/>
              <a:t> did not pursue his victory, or </a:t>
            </a:r>
            <a:r>
              <a:rPr lang="en-CA" b="1" dirty="0" smtClean="0"/>
              <a:t>Otter’s </a:t>
            </a:r>
            <a:r>
              <a:rPr lang="en-CA" dirty="0" smtClean="0"/>
              <a:t>troops.</a:t>
            </a:r>
          </a:p>
          <a:p>
            <a:r>
              <a:rPr lang="en-CA" dirty="0" smtClean="0"/>
              <a:t>When he learned of </a:t>
            </a:r>
            <a:r>
              <a:rPr lang="en-CA" b="1" dirty="0" smtClean="0"/>
              <a:t>Riel’s</a:t>
            </a:r>
            <a:r>
              <a:rPr lang="en-CA" dirty="0" smtClean="0"/>
              <a:t> defeat at </a:t>
            </a:r>
            <a:r>
              <a:rPr lang="en-CA" b="1" dirty="0" err="1" smtClean="0"/>
              <a:t>Batoche</a:t>
            </a:r>
            <a:r>
              <a:rPr lang="en-CA" b="1" dirty="0" smtClean="0"/>
              <a:t> </a:t>
            </a:r>
            <a:r>
              <a:rPr lang="en-CA" b="1" dirty="0" err="1" smtClean="0"/>
              <a:t>Poundmaker</a:t>
            </a:r>
            <a:r>
              <a:rPr lang="en-CA" b="1" dirty="0" smtClean="0"/>
              <a:t> </a:t>
            </a:r>
            <a:r>
              <a:rPr lang="en-CA" dirty="0" smtClean="0"/>
              <a:t>surrendered to </a:t>
            </a:r>
            <a:r>
              <a:rPr lang="en-CA" b="1" dirty="0" smtClean="0"/>
              <a:t>General Middleton </a:t>
            </a:r>
            <a:r>
              <a:rPr lang="en-CA" dirty="0" smtClean="0"/>
              <a:t>on May 23, 1885.</a:t>
            </a:r>
            <a:endParaRPr lang="en-CA" dirty="0"/>
          </a:p>
        </p:txBody>
      </p:sp>
    </p:spTree>
    <p:extLst>
      <p:ext uri="{BB962C8B-B14F-4D97-AF65-F5344CB8AC3E}">
        <p14:creationId xmlns:p14="http://schemas.microsoft.com/office/powerpoint/2010/main" val="4967303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Battle of Frenchman’s Butte and the end of Big Bear’s role in the rebellion</a:t>
            </a:r>
            <a:endParaRPr lang="en-CA"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CA" dirty="0" smtClean="0"/>
              <a:t>In the west </a:t>
            </a:r>
            <a:r>
              <a:rPr lang="en-CA" b="1" dirty="0" smtClean="0"/>
              <a:t>General Strange </a:t>
            </a:r>
            <a:r>
              <a:rPr lang="en-CA" dirty="0" smtClean="0"/>
              <a:t>met </a:t>
            </a:r>
            <a:r>
              <a:rPr lang="en-CA" b="1" dirty="0" smtClean="0"/>
              <a:t>Big Bear </a:t>
            </a:r>
            <a:r>
              <a:rPr lang="en-CA" dirty="0" smtClean="0"/>
              <a:t>at </a:t>
            </a:r>
            <a:r>
              <a:rPr lang="en-CA" b="1" dirty="0" smtClean="0"/>
              <a:t>Frenchman’s Butte</a:t>
            </a:r>
            <a:r>
              <a:rPr lang="en-CA" dirty="0" smtClean="0"/>
              <a:t>.</a:t>
            </a:r>
          </a:p>
          <a:p>
            <a:r>
              <a:rPr lang="en-CA" dirty="0" smtClean="0"/>
              <a:t>Big Bear’s men could not withstand the advantage that </a:t>
            </a:r>
            <a:r>
              <a:rPr lang="en-CA" b="1" dirty="0" err="1" smtClean="0"/>
              <a:t>Strange’s</a:t>
            </a:r>
            <a:r>
              <a:rPr lang="en-CA" dirty="0" smtClean="0"/>
              <a:t> heavy guns provided. </a:t>
            </a:r>
          </a:p>
          <a:p>
            <a:r>
              <a:rPr lang="en-CA" b="1" dirty="0" smtClean="0"/>
              <a:t>Big Bear </a:t>
            </a:r>
            <a:r>
              <a:rPr lang="en-CA" dirty="0" smtClean="0"/>
              <a:t>and his followers began to withdraw from the battle.</a:t>
            </a:r>
          </a:p>
          <a:p>
            <a:r>
              <a:rPr lang="en-CA" dirty="0" smtClean="0"/>
              <a:t>Initially </a:t>
            </a:r>
            <a:r>
              <a:rPr lang="en-CA" b="1" dirty="0" smtClean="0"/>
              <a:t>Big Bear </a:t>
            </a:r>
            <a:r>
              <a:rPr lang="en-CA" dirty="0" smtClean="0"/>
              <a:t>is able to escape, however the soldiers followed him and by the end of June, </a:t>
            </a:r>
            <a:r>
              <a:rPr lang="en-CA" b="1" dirty="0" smtClean="0"/>
              <a:t>Big Bear </a:t>
            </a:r>
            <a:r>
              <a:rPr lang="en-CA" dirty="0" smtClean="0"/>
              <a:t>was out of ammunition and food. He surrendered on July 2, 1885, to the Mounties at Fort Carlton.</a:t>
            </a:r>
          </a:p>
          <a:p>
            <a:r>
              <a:rPr lang="en-CA" dirty="0" smtClean="0"/>
              <a:t> From beginning to end the </a:t>
            </a:r>
            <a:r>
              <a:rPr lang="en-CA" b="1" dirty="0" smtClean="0"/>
              <a:t>North-West Rebellion </a:t>
            </a:r>
            <a:r>
              <a:rPr lang="en-CA" dirty="0" smtClean="0"/>
              <a:t>lasted 100 days and end with </a:t>
            </a:r>
            <a:r>
              <a:rPr lang="en-CA" b="1" dirty="0" smtClean="0"/>
              <a:t>Riel, </a:t>
            </a:r>
            <a:r>
              <a:rPr lang="en-CA" b="1" dirty="0" err="1" smtClean="0"/>
              <a:t>Poundmaker</a:t>
            </a:r>
            <a:r>
              <a:rPr lang="en-CA" b="1" dirty="0" smtClean="0"/>
              <a:t> and Big Bear </a:t>
            </a:r>
            <a:r>
              <a:rPr lang="en-CA" dirty="0" smtClean="0"/>
              <a:t>as prisoners of the Canadian government.</a:t>
            </a:r>
          </a:p>
          <a:p>
            <a:r>
              <a:rPr lang="en-CA" dirty="0" smtClean="0"/>
              <a:t>All three were charged with </a:t>
            </a:r>
            <a:r>
              <a:rPr lang="en-CA" b="1" dirty="0" smtClean="0"/>
              <a:t>treason.</a:t>
            </a:r>
          </a:p>
        </p:txBody>
      </p:sp>
    </p:spTree>
    <p:extLst>
      <p:ext uri="{BB962C8B-B14F-4D97-AF65-F5344CB8AC3E}">
        <p14:creationId xmlns:p14="http://schemas.microsoft.com/office/powerpoint/2010/main" val="422045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Trial of </a:t>
            </a:r>
            <a:r>
              <a:rPr lang="en-CA" dirty="0" err="1" smtClean="0"/>
              <a:t>Poundmaker</a:t>
            </a:r>
            <a:endParaRPr lang="en-CA" dirty="0"/>
          </a:p>
        </p:txBody>
      </p:sp>
      <p:sp>
        <p:nvSpPr>
          <p:cNvPr id="3" name="Content Placeholder 2"/>
          <p:cNvSpPr>
            <a:spLocks noGrp="1"/>
          </p:cNvSpPr>
          <p:nvPr>
            <p:ph idx="1"/>
          </p:nvPr>
        </p:nvSpPr>
        <p:spPr>
          <a:xfrm>
            <a:off x="457200" y="1124744"/>
            <a:ext cx="8229600" cy="5733256"/>
          </a:xfrm>
        </p:spPr>
        <p:txBody>
          <a:bodyPr>
            <a:normAutofit fontScale="70000" lnSpcReduction="20000"/>
          </a:bodyPr>
          <a:lstStyle/>
          <a:p>
            <a:r>
              <a:rPr lang="en-CA" dirty="0" smtClean="0"/>
              <a:t>The idea of </a:t>
            </a:r>
            <a:r>
              <a:rPr lang="en-CA" b="1" dirty="0" smtClean="0"/>
              <a:t>high treason</a:t>
            </a:r>
            <a:r>
              <a:rPr lang="en-CA" dirty="0"/>
              <a:t> </a:t>
            </a:r>
            <a:r>
              <a:rPr lang="en-CA" dirty="0" smtClean="0"/>
              <a:t>was completely alien to the indigenous people. </a:t>
            </a:r>
          </a:p>
          <a:p>
            <a:r>
              <a:rPr lang="en-CA" dirty="0" smtClean="0"/>
              <a:t>There were no words in the language of the </a:t>
            </a:r>
            <a:r>
              <a:rPr lang="en-CA" b="1" dirty="0" smtClean="0"/>
              <a:t>Cree</a:t>
            </a:r>
            <a:r>
              <a:rPr lang="en-CA" dirty="0" smtClean="0"/>
              <a:t> that came even close to the concept. The closest translators were able to get was charging </a:t>
            </a:r>
            <a:r>
              <a:rPr lang="en-CA" b="1" dirty="0" err="1" smtClean="0"/>
              <a:t>Poundmaker</a:t>
            </a:r>
            <a:r>
              <a:rPr lang="en-CA" dirty="0" smtClean="0"/>
              <a:t> with “throwing sticks at the Queen and trying to knock off her bonnet”</a:t>
            </a:r>
            <a:endParaRPr lang="en-CA" dirty="0"/>
          </a:p>
          <a:p>
            <a:r>
              <a:rPr lang="en-CA" dirty="0" smtClean="0"/>
              <a:t>When he surrendered</a:t>
            </a:r>
            <a:r>
              <a:rPr lang="en-CA" b="1" dirty="0" smtClean="0"/>
              <a:t> </a:t>
            </a:r>
            <a:r>
              <a:rPr lang="en-CA" b="1" dirty="0" err="1" smtClean="0"/>
              <a:t>Poundmaker</a:t>
            </a:r>
            <a:r>
              <a:rPr lang="en-CA" b="1" dirty="0" smtClean="0"/>
              <a:t> </a:t>
            </a:r>
            <a:r>
              <a:rPr lang="en-CA" dirty="0" smtClean="0"/>
              <a:t>offered to shake hands with </a:t>
            </a:r>
            <a:r>
              <a:rPr lang="en-CA" b="1" dirty="0" smtClean="0"/>
              <a:t>General Middleton</a:t>
            </a:r>
            <a:r>
              <a:rPr lang="en-CA" dirty="0" smtClean="0"/>
              <a:t>. </a:t>
            </a:r>
            <a:r>
              <a:rPr lang="en-CA" b="1" dirty="0" smtClean="0"/>
              <a:t>Middleton</a:t>
            </a:r>
            <a:r>
              <a:rPr lang="en-CA" dirty="0" smtClean="0"/>
              <a:t> refused to shake his hand.</a:t>
            </a:r>
          </a:p>
          <a:p>
            <a:r>
              <a:rPr lang="en-CA" dirty="0" smtClean="0"/>
              <a:t>At the meeting the General sat on a chair with his interpreter and officers standing behind him, while </a:t>
            </a:r>
            <a:r>
              <a:rPr lang="en-CA" b="1" dirty="0" err="1" smtClean="0"/>
              <a:t>Poundmaker</a:t>
            </a:r>
            <a:r>
              <a:rPr lang="en-CA" b="1" dirty="0" smtClean="0"/>
              <a:t> </a:t>
            </a:r>
            <a:r>
              <a:rPr lang="en-CA" dirty="0" smtClean="0"/>
              <a:t>and his men sat on the ground before them.</a:t>
            </a:r>
          </a:p>
          <a:p>
            <a:r>
              <a:rPr lang="en-CA" dirty="0" err="1" smtClean="0"/>
              <a:t>Poundmaker</a:t>
            </a:r>
            <a:r>
              <a:rPr lang="en-CA" dirty="0" smtClean="0"/>
              <a:t> pointed out at his trial that he had not fired first at the </a:t>
            </a:r>
            <a:r>
              <a:rPr lang="en-CA" b="1" dirty="0"/>
              <a:t>B</a:t>
            </a:r>
            <a:r>
              <a:rPr lang="en-CA" b="1" dirty="0" smtClean="0"/>
              <a:t>attle of Cut Knife Hill</a:t>
            </a:r>
            <a:r>
              <a:rPr lang="en-CA" dirty="0" smtClean="0"/>
              <a:t>.</a:t>
            </a:r>
          </a:p>
          <a:p>
            <a:r>
              <a:rPr lang="en-CA" dirty="0" smtClean="0"/>
              <a:t>He pleaded that he had only been trying to improve the living conditions of his people</a:t>
            </a:r>
          </a:p>
          <a:p>
            <a:r>
              <a:rPr lang="en-CA" dirty="0" smtClean="0"/>
              <a:t>He said that he had acted to save lives when he held back his followers during </a:t>
            </a:r>
            <a:r>
              <a:rPr lang="en-CA" b="1" dirty="0" smtClean="0"/>
              <a:t>Otter’s</a:t>
            </a:r>
            <a:r>
              <a:rPr lang="en-CA" dirty="0" smtClean="0"/>
              <a:t> retreat at </a:t>
            </a:r>
            <a:r>
              <a:rPr lang="en-CA" b="1" dirty="0" smtClean="0"/>
              <a:t>Cut Knife.</a:t>
            </a:r>
            <a:endParaRPr lang="en-CA" dirty="0" smtClean="0"/>
          </a:p>
          <a:p>
            <a:r>
              <a:rPr lang="en-CA" dirty="0" smtClean="0"/>
              <a:t>The jury found</a:t>
            </a:r>
            <a:r>
              <a:rPr lang="en-CA" b="1" dirty="0" smtClean="0"/>
              <a:t> </a:t>
            </a:r>
            <a:r>
              <a:rPr lang="en-CA" b="1" dirty="0" err="1" smtClean="0"/>
              <a:t>Poundmaker</a:t>
            </a:r>
            <a:r>
              <a:rPr lang="en-CA" b="1" dirty="0" smtClean="0"/>
              <a:t> </a:t>
            </a:r>
            <a:r>
              <a:rPr lang="en-CA" dirty="0" smtClean="0"/>
              <a:t>guilty and he was sentenced to 3 years in Stoney Mountain Penitentiary.</a:t>
            </a:r>
          </a:p>
        </p:txBody>
      </p:sp>
    </p:spTree>
    <p:extLst>
      <p:ext uri="{BB962C8B-B14F-4D97-AF65-F5344CB8AC3E}">
        <p14:creationId xmlns:p14="http://schemas.microsoft.com/office/powerpoint/2010/main" val="18517897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Trial of Big Bear</a:t>
            </a:r>
            <a:endParaRPr lang="en-CA" dirty="0"/>
          </a:p>
        </p:txBody>
      </p:sp>
      <p:sp>
        <p:nvSpPr>
          <p:cNvPr id="3" name="Content Placeholder 2"/>
          <p:cNvSpPr>
            <a:spLocks noGrp="1"/>
          </p:cNvSpPr>
          <p:nvPr>
            <p:ph idx="1"/>
          </p:nvPr>
        </p:nvSpPr>
        <p:spPr/>
        <p:txBody>
          <a:bodyPr>
            <a:normAutofit fontScale="70000" lnSpcReduction="20000"/>
          </a:bodyPr>
          <a:lstStyle/>
          <a:p>
            <a:r>
              <a:rPr lang="en-CA" b="1" dirty="0" smtClean="0"/>
              <a:t>Big Bear </a:t>
            </a:r>
            <a:r>
              <a:rPr lang="en-CA" dirty="0" smtClean="0"/>
              <a:t>was also charged with high treason.</a:t>
            </a:r>
          </a:p>
          <a:p>
            <a:r>
              <a:rPr lang="en-CA" dirty="0" smtClean="0"/>
              <a:t>He was charged with the deaths of the people of </a:t>
            </a:r>
            <a:r>
              <a:rPr lang="en-CA" b="1" dirty="0" smtClean="0"/>
              <a:t>Frog Lake</a:t>
            </a:r>
            <a:r>
              <a:rPr lang="en-CA" dirty="0" smtClean="0"/>
              <a:t>, and with the taking of prisoners.</a:t>
            </a:r>
          </a:p>
          <a:p>
            <a:r>
              <a:rPr lang="en-CA" dirty="0" smtClean="0"/>
              <a:t>At his trial witnesses said that </a:t>
            </a:r>
            <a:r>
              <a:rPr lang="en-CA" b="1" dirty="0" smtClean="0"/>
              <a:t>Big Bear </a:t>
            </a:r>
            <a:r>
              <a:rPr lang="en-CA" dirty="0" smtClean="0"/>
              <a:t>protested the killings at </a:t>
            </a:r>
            <a:r>
              <a:rPr lang="en-CA" b="1" dirty="0" smtClean="0"/>
              <a:t>Frog Lake</a:t>
            </a:r>
            <a:r>
              <a:rPr lang="en-CA" dirty="0" smtClean="0"/>
              <a:t>. </a:t>
            </a:r>
          </a:p>
          <a:p>
            <a:r>
              <a:rPr lang="en-CA" dirty="0" smtClean="0"/>
              <a:t>Witnesses also said that </a:t>
            </a:r>
            <a:r>
              <a:rPr lang="en-CA" b="1" dirty="0" smtClean="0"/>
              <a:t>Big Bear </a:t>
            </a:r>
            <a:r>
              <a:rPr lang="en-CA" dirty="0" smtClean="0"/>
              <a:t>personally protected the prisoners his followers captured.</a:t>
            </a:r>
          </a:p>
          <a:p>
            <a:r>
              <a:rPr lang="en-CA" dirty="0" smtClean="0"/>
              <a:t>Regardless of his attempts to protect the people of </a:t>
            </a:r>
            <a:r>
              <a:rPr lang="en-CA" b="1" dirty="0" smtClean="0"/>
              <a:t>Frog Lake, Big Bear</a:t>
            </a:r>
            <a:r>
              <a:rPr lang="en-CA" dirty="0" smtClean="0"/>
              <a:t> too was found guilty of treason and sentenced to 3 years in the </a:t>
            </a:r>
            <a:r>
              <a:rPr lang="en-CA" b="1" dirty="0" smtClean="0"/>
              <a:t>Stoney Mountain Penitentiary</a:t>
            </a:r>
            <a:r>
              <a:rPr lang="en-CA" dirty="0" smtClean="0"/>
              <a:t>. </a:t>
            </a:r>
          </a:p>
          <a:p>
            <a:r>
              <a:rPr lang="en-CA" dirty="0" smtClean="0"/>
              <a:t>Both</a:t>
            </a:r>
            <a:r>
              <a:rPr lang="en-CA" b="1" dirty="0" smtClean="0"/>
              <a:t> Big Bear </a:t>
            </a:r>
            <a:r>
              <a:rPr lang="en-CA" dirty="0" smtClean="0"/>
              <a:t>and</a:t>
            </a:r>
            <a:r>
              <a:rPr lang="en-CA" b="1" dirty="0" smtClean="0"/>
              <a:t> </a:t>
            </a:r>
            <a:r>
              <a:rPr lang="en-CA" b="1" dirty="0" err="1" smtClean="0"/>
              <a:t>Poundmaker</a:t>
            </a:r>
            <a:r>
              <a:rPr lang="en-CA" b="1" dirty="0" smtClean="0"/>
              <a:t> </a:t>
            </a:r>
            <a:r>
              <a:rPr lang="en-CA" dirty="0" smtClean="0"/>
              <a:t>were released after two years and returned to reservations, however both of them were dead within months of their release. Prisons during this period </a:t>
            </a:r>
            <a:r>
              <a:rPr lang="en-CA" smtClean="0"/>
              <a:t>were notoriously </a:t>
            </a:r>
            <a:r>
              <a:rPr lang="en-CA" dirty="0" smtClean="0"/>
              <a:t>harsh places and many people did not survive to enjoy freedom regardless of the lengths of their sentences</a:t>
            </a:r>
            <a:r>
              <a:rPr lang="en-CA" b="1" dirty="0" smtClean="0"/>
              <a:t>.</a:t>
            </a:r>
          </a:p>
        </p:txBody>
      </p:sp>
    </p:spTree>
    <p:extLst>
      <p:ext uri="{BB962C8B-B14F-4D97-AF65-F5344CB8AC3E}">
        <p14:creationId xmlns:p14="http://schemas.microsoft.com/office/powerpoint/2010/main" val="280971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the West needed Police</a:t>
            </a:r>
            <a:endParaRPr lang="en-CA" dirty="0"/>
          </a:p>
        </p:txBody>
      </p:sp>
      <p:sp>
        <p:nvSpPr>
          <p:cNvPr id="3" name="Content Placeholder 2"/>
          <p:cNvSpPr>
            <a:spLocks noGrp="1"/>
          </p:cNvSpPr>
          <p:nvPr>
            <p:ph idx="1"/>
          </p:nvPr>
        </p:nvSpPr>
        <p:spPr>
          <a:xfrm>
            <a:off x="457200" y="1268760"/>
            <a:ext cx="8229600" cy="5256584"/>
          </a:xfrm>
        </p:spPr>
        <p:txBody>
          <a:bodyPr>
            <a:normAutofit fontScale="70000" lnSpcReduction="20000"/>
          </a:bodyPr>
          <a:lstStyle/>
          <a:p>
            <a:r>
              <a:rPr lang="en-CA" dirty="0" smtClean="0"/>
              <a:t>The North-West was a wild place. And for years many residents had complained about the illegal trade in whiskey, however there was no police force to do anything to uphold the law against selling alcohol. </a:t>
            </a:r>
            <a:endParaRPr lang="en-CA" dirty="0"/>
          </a:p>
          <a:p>
            <a:r>
              <a:rPr lang="en-CA" dirty="0" smtClean="0"/>
              <a:t>Near what is now Lethbridge Alberta, there was a settlement nicknamed </a:t>
            </a:r>
            <a:r>
              <a:rPr lang="en-CA" b="1" dirty="0" smtClean="0"/>
              <a:t>Fort Whoop-up</a:t>
            </a:r>
            <a:r>
              <a:rPr lang="en-CA" dirty="0" smtClean="0"/>
              <a:t>.</a:t>
            </a:r>
          </a:p>
          <a:p>
            <a:r>
              <a:rPr lang="en-CA" dirty="0" smtClean="0"/>
              <a:t>The residents of </a:t>
            </a:r>
            <a:r>
              <a:rPr lang="en-CA" b="1" dirty="0" smtClean="0"/>
              <a:t>Whoop-up</a:t>
            </a:r>
            <a:r>
              <a:rPr lang="en-CA" dirty="0" smtClean="0"/>
              <a:t> were primarily American traders and smugglers.</a:t>
            </a:r>
          </a:p>
          <a:p>
            <a:r>
              <a:rPr lang="en-CA" dirty="0" smtClean="0"/>
              <a:t>They flew the American flag above the fort. Clearly something had to be done.</a:t>
            </a:r>
          </a:p>
          <a:p>
            <a:r>
              <a:rPr lang="en-CA" dirty="0" smtClean="0"/>
              <a:t>In 1874 Parliament decided to create the </a:t>
            </a:r>
            <a:r>
              <a:rPr lang="en-CA" b="1" dirty="0" smtClean="0"/>
              <a:t>North-West Mounted Police.</a:t>
            </a:r>
            <a:endParaRPr lang="en-CA" dirty="0" smtClean="0"/>
          </a:p>
          <a:p>
            <a:r>
              <a:rPr lang="en-CA" dirty="0" smtClean="0"/>
              <a:t>Their duties were to prevent crime, keep peace, and apprehend criminals.</a:t>
            </a:r>
          </a:p>
          <a:p>
            <a:r>
              <a:rPr lang="en-CA" dirty="0" smtClean="0"/>
              <a:t>They would have horses and a string of posts from </a:t>
            </a:r>
            <a:r>
              <a:rPr lang="en-CA" b="1" dirty="0" smtClean="0"/>
              <a:t>Manitoba</a:t>
            </a:r>
            <a:r>
              <a:rPr lang="en-CA" dirty="0" smtClean="0"/>
              <a:t> to the </a:t>
            </a:r>
            <a:r>
              <a:rPr lang="en-CA" b="1" dirty="0" smtClean="0"/>
              <a:t>Rocky Mountains </a:t>
            </a:r>
          </a:p>
        </p:txBody>
      </p:sp>
    </p:spTree>
    <p:extLst>
      <p:ext uri="{BB962C8B-B14F-4D97-AF65-F5344CB8AC3E}">
        <p14:creationId xmlns:p14="http://schemas.microsoft.com/office/powerpoint/2010/main" val="27732125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Big Bear’s Speech at his trial</a:t>
            </a:r>
            <a:endParaRPr lang="en-CA" dirty="0"/>
          </a:p>
        </p:txBody>
      </p:sp>
      <p:sp>
        <p:nvSpPr>
          <p:cNvPr id="3" name="Content Placeholder 2"/>
          <p:cNvSpPr>
            <a:spLocks noGrp="1"/>
          </p:cNvSpPr>
          <p:nvPr>
            <p:ph idx="1"/>
          </p:nvPr>
        </p:nvSpPr>
        <p:spPr>
          <a:xfrm>
            <a:off x="457200" y="1600200"/>
            <a:ext cx="8229600" cy="5141168"/>
          </a:xfrm>
        </p:spPr>
        <p:txBody>
          <a:bodyPr>
            <a:normAutofit fontScale="77500" lnSpcReduction="20000"/>
          </a:bodyPr>
          <a:lstStyle/>
          <a:p>
            <a:r>
              <a:rPr lang="en-CA" dirty="0" smtClean="0"/>
              <a:t>“I ruled my country for long. Now I am in chains and will be sent to prison…Now I am as dead to my people. Many of them are hiding in the woods… Can this court not send them a pardon? My own children may be starving and afraid to come out of hiding. I plead to you Chiefs of the white man’s law for pity and help for the people of my band.</a:t>
            </a:r>
          </a:p>
          <a:p>
            <a:r>
              <a:rPr lang="en-CA" dirty="0" smtClean="0"/>
              <a:t>The country belonged to me. I may not live to see it again… I am old and ugly but I have tried to do good… Because Big Bear has always been a friend to the whit man, you should now send a pardon to my people and give them help”</a:t>
            </a:r>
          </a:p>
          <a:p>
            <a:r>
              <a:rPr lang="en-CA" dirty="0" smtClean="0"/>
              <a:t>Altogether 44 indigenous people were convicted of a variety of crimes. Of the 44, 8 were hanged.</a:t>
            </a:r>
          </a:p>
          <a:p>
            <a:r>
              <a:rPr lang="en-CA" dirty="0" smtClean="0"/>
              <a:t>18 </a:t>
            </a:r>
            <a:r>
              <a:rPr lang="en-CA" b="1" dirty="0" smtClean="0"/>
              <a:t>Metis</a:t>
            </a:r>
            <a:r>
              <a:rPr lang="en-CA" dirty="0" smtClean="0"/>
              <a:t> were sent to prison for the role they played in the rebellion.</a:t>
            </a:r>
          </a:p>
          <a:p>
            <a:endParaRPr lang="en-CA" dirty="0"/>
          </a:p>
        </p:txBody>
      </p:sp>
    </p:spTree>
    <p:extLst>
      <p:ext uri="{BB962C8B-B14F-4D97-AF65-F5344CB8AC3E}">
        <p14:creationId xmlns:p14="http://schemas.microsoft.com/office/powerpoint/2010/main" val="8079307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CA" sz="3200" dirty="0" smtClean="0"/>
              <a:t>The Trial of Louis Riel</a:t>
            </a:r>
            <a:endParaRPr lang="en-CA" sz="3200" dirty="0"/>
          </a:p>
        </p:txBody>
      </p:sp>
      <p:sp>
        <p:nvSpPr>
          <p:cNvPr id="3" name="Content Placeholder 2"/>
          <p:cNvSpPr>
            <a:spLocks noGrp="1"/>
          </p:cNvSpPr>
          <p:nvPr>
            <p:ph idx="1"/>
          </p:nvPr>
        </p:nvSpPr>
        <p:spPr>
          <a:xfrm>
            <a:off x="457200" y="620688"/>
            <a:ext cx="8229600" cy="6237312"/>
          </a:xfrm>
        </p:spPr>
        <p:txBody>
          <a:bodyPr>
            <a:normAutofit fontScale="70000" lnSpcReduction="20000"/>
          </a:bodyPr>
          <a:lstStyle/>
          <a:p>
            <a:r>
              <a:rPr lang="en-CA" b="1" dirty="0" smtClean="0"/>
              <a:t>Riel’s</a:t>
            </a:r>
            <a:r>
              <a:rPr lang="en-CA" dirty="0" smtClean="0"/>
              <a:t> trial was held in Regina. </a:t>
            </a:r>
          </a:p>
          <a:p>
            <a:r>
              <a:rPr lang="en-CA" dirty="0" smtClean="0"/>
              <a:t>Many consider it the most important trial in Canadian history.</a:t>
            </a:r>
          </a:p>
          <a:p>
            <a:r>
              <a:rPr lang="en-CA" dirty="0" smtClean="0"/>
              <a:t>The jury was made up of six </a:t>
            </a:r>
            <a:r>
              <a:rPr lang="en-CA" b="1" dirty="0" smtClean="0"/>
              <a:t>English-speaking Protestants.</a:t>
            </a:r>
          </a:p>
          <a:p>
            <a:r>
              <a:rPr lang="en-CA" dirty="0" smtClean="0"/>
              <a:t>As </a:t>
            </a:r>
            <a:r>
              <a:rPr lang="en-CA" b="1" dirty="0" smtClean="0"/>
              <a:t>Riel </a:t>
            </a:r>
            <a:r>
              <a:rPr lang="en-CA" dirty="0" smtClean="0"/>
              <a:t>was a </a:t>
            </a:r>
            <a:r>
              <a:rPr lang="en-CA" b="1" dirty="0" smtClean="0"/>
              <a:t>French-speaking Catholic</a:t>
            </a:r>
            <a:r>
              <a:rPr lang="en-CA" dirty="0" smtClean="0"/>
              <a:t>, many feared he would not receive a fair trial.</a:t>
            </a:r>
          </a:p>
          <a:p>
            <a:r>
              <a:rPr lang="en-CA" b="1" dirty="0" smtClean="0"/>
              <a:t>Riel’s </a:t>
            </a:r>
            <a:r>
              <a:rPr lang="en-CA" dirty="0" smtClean="0"/>
              <a:t>lawyers encouraged him to plead insanity. They believed that if he were deemed insane it might save him from a death sentence.</a:t>
            </a:r>
          </a:p>
          <a:p>
            <a:r>
              <a:rPr lang="en-CA" b="1" dirty="0" smtClean="0"/>
              <a:t>Riel</a:t>
            </a:r>
            <a:r>
              <a:rPr lang="en-CA" dirty="0" smtClean="0"/>
              <a:t> refused. He believed if he pleaded insanity it would undermine the goals of the </a:t>
            </a:r>
            <a:r>
              <a:rPr lang="en-CA" b="1" dirty="0" smtClean="0"/>
              <a:t>Metis </a:t>
            </a:r>
            <a:r>
              <a:rPr lang="en-CA" dirty="0" smtClean="0"/>
              <a:t>people.</a:t>
            </a:r>
          </a:p>
          <a:p>
            <a:r>
              <a:rPr lang="en-CA" dirty="0" smtClean="0"/>
              <a:t>The country was torn over the </a:t>
            </a:r>
            <a:r>
              <a:rPr lang="en-CA" b="1" dirty="0" smtClean="0"/>
              <a:t>Riel</a:t>
            </a:r>
            <a:r>
              <a:rPr lang="en-CA" dirty="0" smtClean="0"/>
              <a:t> trial.</a:t>
            </a:r>
          </a:p>
          <a:p>
            <a:r>
              <a:rPr lang="en-CA" dirty="0" smtClean="0"/>
              <a:t>In English dominated </a:t>
            </a:r>
            <a:r>
              <a:rPr lang="en-CA" b="1" dirty="0" smtClean="0"/>
              <a:t>Ontario </a:t>
            </a:r>
            <a:r>
              <a:rPr lang="en-CA" dirty="0" smtClean="0"/>
              <a:t>people saw </a:t>
            </a:r>
            <a:r>
              <a:rPr lang="en-CA" b="1" dirty="0" smtClean="0"/>
              <a:t>Riel </a:t>
            </a:r>
            <a:r>
              <a:rPr lang="en-CA" dirty="0" smtClean="0"/>
              <a:t>as a traitor who should be hanged. </a:t>
            </a:r>
          </a:p>
          <a:p>
            <a:r>
              <a:rPr lang="en-CA" dirty="0" smtClean="0"/>
              <a:t>They still believed Riel should be punished for the death of </a:t>
            </a:r>
            <a:r>
              <a:rPr lang="en-CA" b="1" dirty="0" smtClean="0"/>
              <a:t>Thomas Scott </a:t>
            </a:r>
            <a:r>
              <a:rPr lang="en-CA" dirty="0" smtClean="0"/>
              <a:t>and that he was a danger to the country, as they viewed him as being responsible for two rebellions. </a:t>
            </a:r>
          </a:p>
          <a:p>
            <a:r>
              <a:rPr lang="en-CA" dirty="0" smtClean="0"/>
              <a:t>In French dominated </a:t>
            </a:r>
            <a:r>
              <a:rPr lang="en-CA" b="1" dirty="0" smtClean="0"/>
              <a:t>Quebec Riel </a:t>
            </a:r>
            <a:r>
              <a:rPr lang="en-CA" dirty="0" smtClean="0"/>
              <a:t>was viewed as a hero. He had defended the rights of the French-speaking Metis.</a:t>
            </a:r>
          </a:p>
          <a:p>
            <a:r>
              <a:rPr lang="en-CA" dirty="0" smtClean="0"/>
              <a:t>However despite the debate raging in the rest of Canada, it only took the all English speaking jury an hour and twenty minutes, to find Riel guilty and sentence him to death.</a:t>
            </a:r>
            <a:endParaRPr lang="en-CA" dirty="0"/>
          </a:p>
        </p:txBody>
      </p:sp>
    </p:spTree>
    <p:extLst>
      <p:ext uri="{BB962C8B-B14F-4D97-AF65-F5344CB8AC3E}">
        <p14:creationId xmlns:p14="http://schemas.microsoft.com/office/powerpoint/2010/main" val="13226545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people’s response to the Riel verdict</a:t>
            </a:r>
            <a:endParaRPr lang="en-CA" dirty="0"/>
          </a:p>
        </p:txBody>
      </p:sp>
      <p:sp>
        <p:nvSpPr>
          <p:cNvPr id="3" name="Content Placeholder 2"/>
          <p:cNvSpPr>
            <a:spLocks noGrp="1"/>
          </p:cNvSpPr>
          <p:nvPr>
            <p:ph idx="1"/>
          </p:nvPr>
        </p:nvSpPr>
        <p:spPr/>
        <p:txBody>
          <a:bodyPr>
            <a:normAutofit fontScale="62500" lnSpcReduction="20000"/>
          </a:bodyPr>
          <a:lstStyle/>
          <a:p>
            <a:r>
              <a:rPr lang="en-CA" dirty="0" smtClean="0"/>
              <a:t>Letters from every corner of the country poured into </a:t>
            </a:r>
            <a:r>
              <a:rPr lang="en-CA" b="1" dirty="0" smtClean="0"/>
              <a:t>Macdonald’s</a:t>
            </a:r>
            <a:r>
              <a:rPr lang="en-CA" dirty="0" smtClean="0"/>
              <a:t> Conservative government. </a:t>
            </a:r>
          </a:p>
          <a:p>
            <a:r>
              <a:rPr lang="en-CA" dirty="0" smtClean="0"/>
              <a:t>French-speaking Canadians demanded that Macdonald reverse the decision of the court.</a:t>
            </a:r>
          </a:p>
          <a:p>
            <a:r>
              <a:rPr lang="en-CA" dirty="0" smtClean="0"/>
              <a:t>English-speaking Canadians were equally determined to see </a:t>
            </a:r>
            <a:r>
              <a:rPr lang="en-CA" b="1" dirty="0" smtClean="0"/>
              <a:t>Riel</a:t>
            </a:r>
            <a:r>
              <a:rPr lang="en-CA" dirty="0" smtClean="0"/>
              <a:t> hang.</a:t>
            </a:r>
          </a:p>
          <a:p>
            <a:r>
              <a:rPr lang="en-CA" dirty="0" smtClean="0"/>
              <a:t>Macdonald knew if he did not carry out the sentence he would lose a great deal of support in Ontario and might lose the next election.</a:t>
            </a:r>
          </a:p>
          <a:p>
            <a:r>
              <a:rPr lang="en-CA" dirty="0" smtClean="0"/>
              <a:t>In the end Macdonald said “Riel shall hang, though every dog in Quebec shall bark”</a:t>
            </a:r>
          </a:p>
          <a:p>
            <a:r>
              <a:rPr lang="en-CA" dirty="0" smtClean="0"/>
              <a:t>On November 16, 1885 Riel was hanged in the Regina jail.</a:t>
            </a:r>
          </a:p>
          <a:p>
            <a:r>
              <a:rPr lang="en-CA" dirty="0" smtClean="0"/>
              <a:t>In French-speaking Canada; flags were flown at half-mast, store keepers put up black framed pictures of Riel, hundreds of students in Montreal marched shouting “Glory to Riel” and likenesses of John A. Macdonald were burned in the streets. </a:t>
            </a:r>
          </a:p>
          <a:p>
            <a:r>
              <a:rPr lang="en-CA" dirty="0" smtClean="0"/>
              <a:t>French-speaking Canadians blamed Riel’s death on PM Macdonald and said Riel had been murdered because he was French. </a:t>
            </a:r>
            <a:endParaRPr lang="en-CA" dirty="0"/>
          </a:p>
        </p:txBody>
      </p:sp>
    </p:spTree>
    <p:extLst>
      <p:ext uri="{BB962C8B-B14F-4D97-AF65-F5344CB8AC3E}">
        <p14:creationId xmlns:p14="http://schemas.microsoft.com/office/powerpoint/2010/main" val="3662688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Early days of the North-West Mounted Police</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The pay  for these early recruits was only a $1 a day plus room and board, however young men from across eastern Canada (where recruiting began) were eager to join.</a:t>
            </a:r>
          </a:p>
          <a:p>
            <a:r>
              <a:rPr lang="en-CA" dirty="0"/>
              <a:t>B</a:t>
            </a:r>
            <a:r>
              <a:rPr lang="en-CA" dirty="0" smtClean="0"/>
              <a:t>y the summer of 1874, 300 recruits went to </a:t>
            </a:r>
            <a:r>
              <a:rPr lang="en-CA" b="1" dirty="0" smtClean="0"/>
              <a:t>Manitoba</a:t>
            </a:r>
            <a:r>
              <a:rPr lang="en-CA" dirty="0" smtClean="0"/>
              <a:t> to be sworn in as the first </a:t>
            </a:r>
            <a:r>
              <a:rPr lang="en-CA" b="1" dirty="0" smtClean="0"/>
              <a:t>North-West Mounted Police</a:t>
            </a:r>
            <a:r>
              <a:rPr lang="en-CA" dirty="0" smtClean="0"/>
              <a:t>, eventually they would become the </a:t>
            </a:r>
            <a:r>
              <a:rPr lang="en-CA" b="1" dirty="0" smtClean="0"/>
              <a:t>Royal Canadian Mounted Police </a:t>
            </a:r>
            <a:r>
              <a:rPr lang="en-CA" dirty="0" smtClean="0"/>
              <a:t>known by most as simply </a:t>
            </a:r>
            <a:r>
              <a:rPr lang="en-CA" b="1" dirty="0" smtClean="0"/>
              <a:t>Mounties</a:t>
            </a:r>
            <a:r>
              <a:rPr lang="en-CA" dirty="0" smtClean="0"/>
              <a:t>.</a:t>
            </a:r>
          </a:p>
          <a:p>
            <a:r>
              <a:rPr lang="en-CA" dirty="0" smtClean="0"/>
              <a:t>They were supposed to patrol 6 million square km and thousands of people, with those 300 </a:t>
            </a:r>
            <a:r>
              <a:rPr lang="en-CA" b="1" dirty="0" smtClean="0"/>
              <a:t>Mounties</a:t>
            </a:r>
            <a:r>
              <a:rPr lang="en-CA" dirty="0" smtClean="0"/>
              <a:t>.</a:t>
            </a:r>
          </a:p>
          <a:p>
            <a:r>
              <a:rPr lang="en-CA" dirty="0" smtClean="0"/>
              <a:t>First they had to establish posts throughout the west.</a:t>
            </a:r>
          </a:p>
          <a:p>
            <a:r>
              <a:rPr lang="en-CA" dirty="0" smtClean="0"/>
              <a:t>Then they could start to deal with the liquor trade.</a:t>
            </a:r>
          </a:p>
          <a:p>
            <a:endParaRPr lang="en-CA" dirty="0"/>
          </a:p>
        </p:txBody>
      </p:sp>
    </p:spTree>
    <p:extLst>
      <p:ext uri="{BB962C8B-B14F-4D97-AF65-F5344CB8AC3E}">
        <p14:creationId xmlns:p14="http://schemas.microsoft.com/office/powerpoint/2010/main" val="2352999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Mounties the liquor trade and the impact on the indigenous people</a:t>
            </a:r>
            <a:endParaRPr lang="en-CA" sz="2800" dirty="0"/>
          </a:p>
        </p:txBody>
      </p:sp>
      <p:sp>
        <p:nvSpPr>
          <p:cNvPr id="3" name="Content Placeholder 2"/>
          <p:cNvSpPr>
            <a:spLocks noGrp="1"/>
          </p:cNvSpPr>
          <p:nvPr>
            <p:ph idx="1"/>
          </p:nvPr>
        </p:nvSpPr>
        <p:spPr>
          <a:xfrm>
            <a:off x="457200" y="1268760"/>
            <a:ext cx="8229600" cy="5472608"/>
          </a:xfrm>
        </p:spPr>
        <p:txBody>
          <a:bodyPr>
            <a:normAutofit fontScale="77500" lnSpcReduction="20000"/>
          </a:bodyPr>
          <a:lstStyle/>
          <a:p>
            <a:r>
              <a:rPr lang="en-CA" dirty="0" smtClean="0"/>
              <a:t>Whiskey traders were exchanging alcohol for furs with the indigenous people. </a:t>
            </a:r>
          </a:p>
          <a:p>
            <a:r>
              <a:rPr lang="en-CA" dirty="0" smtClean="0"/>
              <a:t>The indigenous people had no history with alcohol before contact with Europeans.</a:t>
            </a:r>
          </a:p>
          <a:p>
            <a:r>
              <a:rPr lang="en-CA" dirty="0" smtClean="0"/>
              <a:t>The traders would make a drink called “</a:t>
            </a:r>
            <a:r>
              <a:rPr lang="en-CA" b="1" dirty="0" smtClean="0"/>
              <a:t>Whoop-up Bug Juice</a:t>
            </a:r>
            <a:r>
              <a:rPr lang="en-CA" dirty="0" smtClean="0"/>
              <a:t>” this was a combination of alcohol coloured black with chewing tobacco, then mixed with red pepper and ginger.</a:t>
            </a:r>
          </a:p>
          <a:p>
            <a:r>
              <a:rPr lang="en-CA" dirty="0" smtClean="0"/>
              <a:t>The resulting “</a:t>
            </a:r>
            <a:r>
              <a:rPr lang="en-CA" b="1" dirty="0" smtClean="0"/>
              <a:t>firewater</a:t>
            </a:r>
            <a:r>
              <a:rPr lang="en-CA" dirty="0" smtClean="0"/>
              <a:t>” was then traded with the indigenous people for furs</a:t>
            </a:r>
          </a:p>
          <a:p>
            <a:r>
              <a:rPr lang="en-CA" dirty="0" smtClean="0"/>
              <a:t>The whiskey traders dealt with the indigenous people unscrupulously. </a:t>
            </a:r>
          </a:p>
          <a:p>
            <a:r>
              <a:rPr lang="en-CA" dirty="0" smtClean="0"/>
              <a:t>They might pay as little as 20 cups of “</a:t>
            </a:r>
            <a:r>
              <a:rPr lang="en-CA" b="1" dirty="0" smtClean="0"/>
              <a:t>firewater</a:t>
            </a:r>
            <a:r>
              <a:rPr lang="en-CA" dirty="0" smtClean="0"/>
              <a:t>” for a buffalo robe.</a:t>
            </a:r>
          </a:p>
          <a:p>
            <a:r>
              <a:rPr lang="en-CA" dirty="0" smtClean="0"/>
              <a:t>This made the whiskey traders a huge profit, and was very bad for the indigenous population.</a:t>
            </a:r>
          </a:p>
          <a:p>
            <a:endParaRPr lang="en-CA" dirty="0"/>
          </a:p>
        </p:txBody>
      </p:sp>
    </p:spTree>
    <p:extLst>
      <p:ext uri="{BB962C8B-B14F-4D97-AF65-F5344CB8AC3E}">
        <p14:creationId xmlns:p14="http://schemas.microsoft.com/office/powerpoint/2010/main" val="1163520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Mounties and Whisky traders</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The </a:t>
            </a:r>
            <a:r>
              <a:rPr lang="en-CA" b="1" dirty="0" smtClean="0"/>
              <a:t>Mounties</a:t>
            </a:r>
            <a:r>
              <a:rPr lang="en-CA" dirty="0" smtClean="0"/>
              <a:t> wanted to put an end to the whiskey trade. </a:t>
            </a:r>
            <a:endParaRPr lang="en-CA" dirty="0"/>
          </a:p>
          <a:p>
            <a:r>
              <a:rPr lang="en-CA" dirty="0" smtClean="0"/>
              <a:t>They caught and fined the traders and destroyed their stock.</a:t>
            </a:r>
          </a:p>
          <a:p>
            <a:r>
              <a:rPr lang="en-CA" dirty="0" smtClean="0"/>
              <a:t>The </a:t>
            </a:r>
            <a:r>
              <a:rPr lang="en-CA" b="1" dirty="0" smtClean="0"/>
              <a:t>Mounties </a:t>
            </a:r>
            <a:r>
              <a:rPr lang="en-CA" dirty="0" smtClean="0"/>
              <a:t>were largely successful in shutting down the whiskey trade and establishing a level of law and order.</a:t>
            </a:r>
          </a:p>
          <a:p>
            <a:r>
              <a:rPr lang="en-CA" dirty="0" smtClean="0"/>
              <a:t>The </a:t>
            </a:r>
            <a:r>
              <a:rPr lang="en-CA" b="1" dirty="0" smtClean="0"/>
              <a:t>Mounties </a:t>
            </a:r>
            <a:r>
              <a:rPr lang="en-CA" dirty="0" smtClean="0"/>
              <a:t>worked to establish friendly relations with the indigenous people.</a:t>
            </a:r>
          </a:p>
          <a:p>
            <a:r>
              <a:rPr lang="en-CA" dirty="0" smtClean="0"/>
              <a:t>They told them that they were not interested in taking their land from them, but rather had come to drive out the whiskey traders. </a:t>
            </a:r>
          </a:p>
          <a:p>
            <a:r>
              <a:rPr lang="en-CA" dirty="0" smtClean="0"/>
              <a:t>They also told them that all people were to be treated as equals under the law. </a:t>
            </a:r>
          </a:p>
          <a:p>
            <a:r>
              <a:rPr lang="en-CA" dirty="0" smtClean="0"/>
              <a:t>Many of the indigenous chiefs grew to trust the </a:t>
            </a:r>
            <a:r>
              <a:rPr lang="en-CA" b="1" dirty="0" smtClean="0"/>
              <a:t>Mounties.</a:t>
            </a:r>
            <a:endParaRPr lang="en-CA" b="1" dirty="0"/>
          </a:p>
        </p:txBody>
      </p:sp>
    </p:spTree>
    <p:extLst>
      <p:ext uri="{BB962C8B-B14F-4D97-AF65-F5344CB8AC3E}">
        <p14:creationId xmlns:p14="http://schemas.microsoft.com/office/powerpoint/2010/main" val="1007333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Mounties and the Indigenous people of Canada</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When </a:t>
            </a:r>
            <a:r>
              <a:rPr lang="en-CA" b="1" dirty="0" smtClean="0"/>
              <a:t>Sitting Bull </a:t>
            </a:r>
            <a:r>
              <a:rPr lang="en-CA" dirty="0" smtClean="0"/>
              <a:t>(the chief of the American </a:t>
            </a:r>
            <a:r>
              <a:rPr lang="en-CA" b="1" dirty="0" smtClean="0"/>
              <a:t>Sioux</a:t>
            </a:r>
            <a:r>
              <a:rPr lang="en-CA" dirty="0" smtClean="0"/>
              <a:t>) asked </a:t>
            </a:r>
            <a:r>
              <a:rPr lang="en-CA" b="1" dirty="0" smtClean="0"/>
              <a:t>Crowfoot </a:t>
            </a:r>
            <a:r>
              <a:rPr lang="en-CA" dirty="0" smtClean="0"/>
              <a:t>of the </a:t>
            </a:r>
            <a:r>
              <a:rPr lang="en-CA" b="1" dirty="0" smtClean="0"/>
              <a:t>Blackfoot</a:t>
            </a:r>
            <a:r>
              <a:rPr lang="en-CA" dirty="0" smtClean="0"/>
              <a:t> to join him in war with the US and the </a:t>
            </a:r>
            <a:r>
              <a:rPr lang="en-CA" b="1" dirty="0" smtClean="0"/>
              <a:t>Mounties </a:t>
            </a:r>
            <a:r>
              <a:rPr lang="en-CA" dirty="0" smtClean="0"/>
              <a:t>to reclaim their land from prospectors and settlers, many </a:t>
            </a:r>
            <a:r>
              <a:rPr lang="en-CA" b="1" dirty="0" smtClean="0"/>
              <a:t>Blackfoot</a:t>
            </a:r>
            <a:r>
              <a:rPr lang="en-CA" dirty="0" smtClean="0"/>
              <a:t> liked the idea</a:t>
            </a:r>
          </a:p>
          <a:p>
            <a:r>
              <a:rPr lang="en-CA" b="1" dirty="0" smtClean="0"/>
              <a:t>Crowfoot</a:t>
            </a:r>
            <a:r>
              <a:rPr lang="en-CA" dirty="0" smtClean="0"/>
              <a:t> reminded them that the Mounties had driven out the whiskey traders and restored law and order to the land. He reminded them that the </a:t>
            </a:r>
            <a:r>
              <a:rPr lang="en-CA" b="1" dirty="0" smtClean="0"/>
              <a:t>Mounties</a:t>
            </a:r>
            <a:r>
              <a:rPr lang="en-CA" dirty="0" smtClean="0"/>
              <a:t> had put the </a:t>
            </a:r>
            <a:r>
              <a:rPr lang="en-CA" dirty="0" err="1" smtClean="0"/>
              <a:t>wolfers</a:t>
            </a:r>
            <a:r>
              <a:rPr lang="en-CA" dirty="0" smtClean="0"/>
              <a:t> who killed the indigenous people in jail.</a:t>
            </a:r>
          </a:p>
          <a:p>
            <a:r>
              <a:rPr lang="en-CA" b="1" dirty="0" smtClean="0"/>
              <a:t>Crowfoot</a:t>
            </a:r>
            <a:r>
              <a:rPr lang="en-CA" dirty="0" smtClean="0"/>
              <a:t> turned </a:t>
            </a:r>
            <a:r>
              <a:rPr lang="en-CA" b="1" dirty="0" smtClean="0"/>
              <a:t>Sitting Bull </a:t>
            </a:r>
            <a:r>
              <a:rPr lang="en-CA" dirty="0" smtClean="0"/>
              <a:t>down, he told the </a:t>
            </a:r>
            <a:r>
              <a:rPr lang="en-CA" b="1" dirty="0" smtClean="0"/>
              <a:t>Blackfoot </a:t>
            </a:r>
            <a:r>
              <a:rPr lang="en-CA" dirty="0" smtClean="0"/>
              <a:t>that the </a:t>
            </a:r>
            <a:r>
              <a:rPr lang="en-CA" b="1" dirty="0" smtClean="0"/>
              <a:t>Mounties</a:t>
            </a:r>
            <a:r>
              <a:rPr lang="en-CA" dirty="0" smtClean="0"/>
              <a:t> were friends.</a:t>
            </a:r>
            <a:endParaRPr lang="en-CA" dirty="0"/>
          </a:p>
        </p:txBody>
      </p:sp>
    </p:spTree>
    <p:extLst>
      <p:ext uri="{BB962C8B-B14F-4D97-AF65-F5344CB8AC3E}">
        <p14:creationId xmlns:p14="http://schemas.microsoft.com/office/powerpoint/2010/main" val="4156109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Mounties and the Indigenous people impact on the treaty process</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In the US settlement on Indigenous land was often accompanied by violence.</a:t>
            </a:r>
          </a:p>
          <a:p>
            <a:r>
              <a:rPr lang="en-CA" dirty="0" smtClean="0"/>
              <a:t>This was not the case in Canada. There are few </a:t>
            </a:r>
            <a:r>
              <a:rPr lang="en-CA" dirty="0" smtClean="0"/>
              <a:t>incidences </a:t>
            </a:r>
            <a:r>
              <a:rPr lang="en-CA" dirty="0" smtClean="0"/>
              <a:t>of violence between the early prospectors and settlers and Canada’s Indigenous population.</a:t>
            </a:r>
          </a:p>
          <a:p>
            <a:r>
              <a:rPr lang="en-CA" dirty="0" smtClean="0"/>
              <a:t>Part of the reason for this is the relationship the </a:t>
            </a:r>
            <a:r>
              <a:rPr lang="en-CA" b="1" dirty="0" smtClean="0"/>
              <a:t>Mounties</a:t>
            </a:r>
            <a:r>
              <a:rPr lang="en-CA" dirty="0" smtClean="0"/>
              <a:t> were able to establish in the early days of their existence. </a:t>
            </a:r>
          </a:p>
          <a:p>
            <a:r>
              <a:rPr lang="en-CA" dirty="0" smtClean="0"/>
              <a:t>The treaty process in Canada may have been achieved without much violence, however it has resulted in questions of equity and ownership that echo through Canadian society until present times</a:t>
            </a:r>
            <a:endParaRPr lang="en-CA" dirty="0"/>
          </a:p>
        </p:txBody>
      </p:sp>
    </p:spTree>
    <p:extLst>
      <p:ext uri="{BB962C8B-B14F-4D97-AF65-F5344CB8AC3E}">
        <p14:creationId xmlns:p14="http://schemas.microsoft.com/office/powerpoint/2010/main" val="1885462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Need for Treaties</a:t>
            </a:r>
            <a:endParaRPr lang="en-CA" dirty="0"/>
          </a:p>
        </p:txBody>
      </p:sp>
      <p:sp>
        <p:nvSpPr>
          <p:cNvPr id="3" name="Content Placeholder 2"/>
          <p:cNvSpPr>
            <a:spLocks noGrp="1"/>
          </p:cNvSpPr>
          <p:nvPr>
            <p:ph idx="1"/>
          </p:nvPr>
        </p:nvSpPr>
        <p:spPr/>
        <p:txBody>
          <a:bodyPr>
            <a:normAutofit fontScale="92500"/>
          </a:bodyPr>
          <a:lstStyle/>
          <a:p>
            <a:r>
              <a:rPr lang="en-CA" dirty="0" smtClean="0"/>
              <a:t>A treaty is a legal document for the purchase of or transfer of ownership of land or property.</a:t>
            </a:r>
          </a:p>
          <a:p>
            <a:r>
              <a:rPr lang="en-CA" dirty="0" smtClean="0"/>
              <a:t>As Canada expanded west they convinced the indigenous people to sign treaties and move on to land reserved for their use.</a:t>
            </a:r>
          </a:p>
          <a:p>
            <a:r>
              <a:rPr lang="en-CA" dirty="0" smtClean="0"/>
              <a:t>The indigenous people would have special rights on their </a:t>
            </a:r>
            <a:r>
              <a:rPr lang="en-CA" b="1" dirty="0" smtClean="0"/>
              <a:t>reserved land </a:t>
            </a:r>
            <a:r>
              <a:rPr lang="en-CA" dirty="0" smtClean="0"/>
              <a:t>no one else would be able to hunt, fish, or settle on these lands. These areas became known as </a:t>
            </a:r>
            <a:r>
              <a:rPr lang="en-CA" b="1" dirty="0" smtClean="0"/>
              <a:t>“Reservations”. </a:t>
            </a:r>
            <a:endParaRPr lang="en-CA" b="1" dirty="0"/>
          </a:p>
        </p:txBody>
      </p:sp>
    </p:spTree>
    <p:extLst>
      <p:ext uri="{BB962C8B-B14F-4D97-AF65-F5344CB8AC3E}">
        <p14:creationId xmlns:p14="http://schemas.microsoft.com/office/powerpoint/2010/main" val="2610115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1636</TotalTime>
  <Words>4247</Words>
  <Application>Microsoft Office PowerPoint</Application>
  <PresentationFormat>On-screen Show (4:3)</PresentationFormat>
  <Paragraphs>223</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Chapter Five: Settling The West of  Canada</vt:lpstr>
      <vt:lpstr>Cree Legend</vt:lpstr>
      <vt:lpstr>Why the West needed Police</vt:lpstr>
      <vt:lpstr>Early days of the North-West Mounted Police</vt:lpstr>
      <vt:lpstr>Mounties the liquor trade and the impact on the indigenous people</vt:lpstr>
      <vt:lpstr>Mounties and Whisky traders</vt:lpstr>
      <vt:lpstr>Mounties and the Indigenous people of Canada</vt:lpstr>
      <vt:lpstr>Mounties and the Indigenous people impact on the treaty process</vt:lpstr>
      <vt:lpstr>The Need for Treaties</vt:lpstr>
      <vt:lpstr>The Treaty Process and the Indian Act</vt:lpstr>
      <vt:lpstr>The Indigenous People and the Treaty Process</vt:lpstr>
      <vt:lpstr>The Numbered Treaties</vt:lpstr>
      <vt:lpstr>Misunderstandings</vt:lpstr>
      <vt:lpstr>The Reserves</vt:lpstr>
      <vt:lpstr>Poundmaker, Big Bear and the North West Rebellion</vt:lpstr>
      <vt:lpstr>Return of Riel</vt:lpstr>
      <vt:lpstr>Riel Back in the North West</vt:lpstr>
      <vt:lpstr>Riel Responds</vt:lpstr>
      <vt:lpstr>Deaths at Duck Lake</vt:lpstr>
      <vt:lpstr>Weaknesses in the Rebellion</vt:lpstr>
      <vt:lpstr>General Fredrick Middleton, and the Government’s plan of Attack</vt:lpstr>
      <vt:lpstr>The Battle of Fish Creek</vt:lpstr>
      <vt:lpstr>The Battle of Batoche The end of the Rebellion</vt:lpstr>
      <vt:lpstr>Battle of Batoche and the importance of having enough ammunition if you want to win a rebellion</vt:lpstr>
      <vt:lpstr>Riel’s letter to Middleton and the escape of Dumont</vt:lpstr>
      <vt:lpstr>The Battle of Cut Knife Hill and the end of Poundmaker’s role in the rebellion</vt:lpstr>
      <vt:lpstr>Battle of Frenchman’s Butte and the end of Big Bear’s role in the rebellion</vt:lpstr>
      <vt:lpstr>The Trial of Poundmaker</vt:lpstr>
      <vt:lpstr>The Trial of Big Bear</vt:lpstr>
      <vt:lpstr>Big Bear’s Speech at his trial</vt:lpstr>
      <vt:lpstr>The Trial of Louis Riel</vt:lpstr>
      <vt:lpstr>The people’s response to the Riel verdict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Settling The West of  Canada</dc:title>
  <dc:creator>Jenny</dc:creator>
  <cp:lastModifiedBy>O'Ryan, Jennifer</cp:lastModifiedBy>
  <cp:revision>44</cp:revision>
  <dcterms:created xsi:type="dcterms:W3CDTF">2016-06-06T02:25:43Z</dcterms:created>
  <dcterms:modified xsi:type="dcterms:W3CDTF">2016-06-07T21:59:45Z</dcterms:modified>
</cp:coreProperties>
</file>